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9" r:id="rId3"/>
    <p:sldId id="266" r:id="rId4"/>
    <p:sldId id="258" r:id="rId5"/>
    <p:sldId id="263" r:id="rId6"/>
    <p:sldId id="264" r:id="rId7"/>
    <p:sldId id="265" r:id="rId8"/>
    <p:sldId id="269" r:id="rId9"/>
    <p:sldId id="267" r:id="rId10"/>
    <p:sldId id="268"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641" autoAdjust="0"/>
  </p:normalViewPr>
  <p:slideViewPr>
    <p:cSldViewPr snapToGrid="0">
      <p:cViewPr>
        <p:scale>
          <a:sx n="78" d="100"/>
          <a:sy n="78" d="100"/>
        </p:scale>
        <p:origin x="787" y="62"/>
      </p:cViewPr>
      <p:guideLst/>
    </p:cSldViewPr>
  </p:slideViewPr>
  <p:notesTextViewPr>
    <p:cViewPr>
      <p:scale>
        <a:sx n="1" d="1"/>
        <a:sy n="1" d="1"/>
      </p:scale>
      <p:origin x="0" y="0"/>
    </p:cViewPr>
  </p:notesTextViewPr>
  <p:sorterViewPr>
    <p:cViewPr>
      <p:scale>
        <a:sx n="100" d="100"/>
        <a:sy n="100" d="100"/>
      </p:scale>
      <p:origin x="0" y="-62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BEBB0-FE33-4C7F-B8D7-83C03D5CD0ED}" type="datetimeFigureOut">
              <a:rPr lang="en-GB" smtClean="0"/>
              <a:t>13/06/2023</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A6FC01-873B-4F23-BE32-901E378342CE}" type="slidenum">
              <a:rPr lang="en-GB" smtClean="0"/>
              <a:t>‹N°›</a:t>
            </a:fld>
            <a:endParaRPr lang="en-GB"/>
          </a:p>
        </p:txBody>
      </p:sp>
    </p:spTree>
    <p:extLst>
      <p:ext uri="{BB962C8B-B14F-4D97-AF65-F5344CB8AC3E}">
        <p14:creationId xmlns:p14="http://schemas.microsoft.com/office/powerpoint/2010/main" val="3818176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D1A6FC01-873B-4F23-BE32-901E378342CE}" type="slidenum">
              <a:rPr lang="en-GB" smtClean="0"/>
              <a:t>11</a:t>
            </a:fld>
            <a:endParaRPr lang="en-GB"/>
          </a:p>
        </p:txBody>
      </p:sp>
    </p:spTree>
    <p:extLst>
      <p:ext uri="{BB962C8B-B14F-4D97-AF65-F5344CB8AC3E}">
        <p14:creationId xmlns:p14="http://schemas.microsoft.com/office/powerpoint/2010/main" val="2528243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1C42564C-16D0-4989-B114-4278CB8EB2AE}" type="datetime1">
              <a:rPr lang="en-US" smtClean="0"/>
              <a:t>6/13/2023</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C92614D-59B6-4287-B854-57B4F327D2B0}"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51C0B80-1AEB-4B5B-B370-D052F6E47639}"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fr-FR"/>
              <a:t>Modifiez le style du titre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5E6B87A-178D-4B13-9A3B-00282F4A932B}"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B88E9C7-24E9-4BC7-B870-1B9A258A459E}"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BE5F11F-752A-4B37-B275-296CAD5CC7C9}" type="datetime1">
              <a:rPr lang="en-US" smtClean="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3790BC8-95AD-4E3F-A561-613083313FF6}" type="datetime1">
              <a:rPr lang="en-US" smtClean="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3FB7F6C-BD8D-4FC9-8281-87BC1381CE50}"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FF247E5-5B03-42BF-B5AF-CD0083999E2B}"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fr-FR"/>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2DCDB0D-F6CC-4729-B86E-17383AE2F697}" type="datetime1">
              <a:rPr lang="en-US" smtClean="0"/>
              <a:t>6/13/2023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F8E70AD-5C1F-4C79-A46B-C7CF6265D310}" type="datetime1">
              <a:rPr lang="en-US" smtClean="0"/>
              <a:t>6/13/2023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fr-FR"/>
              <a:t>Modifiez le style du titre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AEA5B91-CD85-4C1D-AC57-7B42585A0589}"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659C80D-6377-4373-9BDE-468686C7A884}" type="datetime1">
              <a:rPr lang="en-US" smtClean="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B7E9819-3AF3-4B8B-B549-9122B4FCCC26}" type="datetime1">
              <a:rPr lang="en-US" smtClean="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E0366-D91E-423F-89C3-B624CBE0D318}" type="datetime1">
              <a:rPr lang="en-US" smtClean="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CBBF954-67E9-41CA-86AA-245174B3BC29}"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1576682-B726-4BB9-945D-D0D85C7B768F}"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DD1E1F57-C119-41F8-8229-3CDA5273E27E}" type="datetime1">
              <a:rPr lang="en-US" smtClean="0"/>
              <a:t>6/13/2023</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jp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7C522-5BE2-94AE-D7DF-E550970AF993}"/>
              </a:ext>
            </a:extLst>
          </p:cNvPr>
          <p:cNvSpPr>
            <a:spLocks noGrp="1"/>
          </p:cNvSpPr>
          <p:nvPr>
            <p:ph type="ctrTitle"/>
          </p:nvPr>
        </p:nvSpPr>
        <p:spPr/>
        <p:txBody>
          <a:bodyPr/>
          <a:lstStyle/>
          <a:p>
            <a:r>
              <a:rPr lang="en-US" dirty="0"/>
              <a:t>Ice formation	monitoring</a:t>
            </a:r>
          </a:p>
        </p:txBody>
      </p:sp>
      <p:sp>
        <p:nvSpPr>
          <p:cNvPr id="3" name="Sous-titre 2">
            <a:extLst>
              <a:ext uri="{FF2B5EF4-FFF2-40B4-BE49-F238E27FC236}">
                <a16:creationId xmlns:a16="http://schemas.microsoft.com/office/drawing/2014/main" id="{4A4238D2-EF28-520B-8238-EC88A93E83DD}"/>
              </a:ext>
            </a:extLst>
          </p:cNvPr>
          <p:cNvSpPr>
            <a:spLocks noGrp="1"/>
          </p:cNvSpPr>
          <p:nvPr>
            <p:ph type="subTitle" idx="1"/>
          </p:nvPr>
        </p:nvSpPr>
        <p:spPr/>
        <p:txBody>
          <a:bodyPr/>
          <a:lstStyle/>
          <a:p>
            <a:r>
              <a:rPr lang="en-US" dirty="0"/>
              <a:t>From 09/06 </a:t>
            </a:r>
            <a:r>
              <a:rPr lang="en-US"/>
              <a:t>to 13/06</a:t>
            </a:r>
            <a:endParaRPr lang="en-US" dirty="0"/>
          </a:p>
        </p:txBody>
      </p:sp>
      <p:sp>
        <p:nvSpPr>
          <p:cNvPr id="4" name="ZoneTexte 3">
            <a:extLst>
              <a:ext uri="{FF2B5EF4-FFF2-40B4-BE49-F238E27FC236}">
                <a16:creationId xmlns:a16="http://schemas.microsoft.com/office/drawing/2014/main" id="{65EE8121-295A-9BFC-FBD4-1E922E3B48E0}"/>
              </a:ext>
            </a:extLst>
          </p:cNvPr>
          <p:cNvSpPr txBox="1"/>
          <p:nvPr/>
        </p:nvSpPr>
        <p:spPr>
          <a:xfrm>
            <a:off x="10319657" y="5719665"/>
            <a:ext cx="2705878" cy="523220"/>
          </a:xfrm>
          <a:prstGeom prst="rect">
            <a:avLst/>
          </a:prstGeom>
          <a:noFill/>
        </p:spPr>
        <p:txBody>
          <a:bodyPr wrap="square" rtlCol="0">
            <a:spAutoFit/>
          </a:bodyPr>
          <a:lstStyle/>
          <a:p>
            <a:r>
              <a:rPr lang="en-GB" sz="2800" dirty="0">
                <a:solidFill>
                  <a:schemeClr val="bg1"/>
                </a:solidFill>
              </a:rPr>
              <a:t>Lucas</a:t>
            </a:r>
          </a:p>
        </p:txBody>
      </p:sp>
      <p:sp>
        <p:nvSpPr>
          <p:cNvPr id="5" name="Espace réservé du numéro de diapositive 4">
            <a:extLst>
              <a:ext uri="{FF2B5EF4-FFF2-40B4-BE49-F238E27FC236}">
                <a16:creationId xmlns:a16="http://schemas.microsoft.com/office/drawing/2014/main" id="{3D01C2FA-89B6-3324-DDDD-2E8D6721C6A7}"/>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825692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16">
            <a:extLst>
              <a:ext uri="{FF2B5EF4-FFF2-40B4-BE49-F238E27FC236}">
                <a16:creationId xmlns:a16="http://schemas.microsoft.com/office/drawing/2014/main" id="{4C9AF496-C818-FC6D-E48F-F1460487BEE7}"/>
              </a:ext>
            </a:extLst>
          </p:cNvPr>
          <p:cNvGraphicFramePr>
            <a:graphicFrameLocks noGrp="1"/>
          </p:cNvGraphicFramePr>
          <p:nvPr>
            <p:extLst>
              <p:ext uri="{D42A27DB-BD31-4B8C-83A1-F6EECF244321}">
                <p14:modId xmlns:p14="http://schemas.microsoft.com/office/powerpoint/2010/main" val="2166843636"/>
              </p:ext>
            </p:extLst>
          </p:nvPr>
        </p:nvGraphicFramePr>
        <p:xfrm>
          <a:off x="150425" y="1597563"/>
          <a:ext cx="11936923" cy="5041815"/>
        </p:xfrm>
        <a:graphic>
          <a:graphicData uri="http://schemas.openxmlformats.org/drawingml/2006/table">
            <a:tbl>
              <a:tblPr firstRow="1" bandRow="1">
                <a:tableStyleId>{5C22544A-7EE6-4342-B048-85BDC9FD1C3A}</a:tableStyleId>
              </a:tblPr>
              <a:tblGrid>
                <a:gridCol w="1495345">
                  <a:extLst>
                    <a:ext uri="{9D8B030D-6E8A-4147-A177-3AD203B41FA5}">
                      <a16:colId xmlns:a16="http://schemas.microsoft.com/office/drawing/2014/main" val="2219657952"/>
                    </a:ext>
                  </a:extLst>
                </a:gridCol>
                <a:gridCol w="2194560">
                  <a:extLst>
                    <a:ext uri="{9D8B030D-6E8A-4147-A177-3AD203B41FA5}">
                      <a16:colId xmlns:a16="http://schemas.microsoft.com/office/drawing/2014/main" val="3682916385"/>
                    </a:ext>
                  </a:extLst>
                </a:gridCol>
                <a:gridCol w="2069309">
                  <a:extLst>
                    <a:ext uri="{9D8B030D-6E8A-4147-A177-3AD203B41FA5}">
                      <a16:colId xmlns:a16="http://schemas.microsoft.com/office/drawing/2014/main" val="2305910725"/>
                    </a:ext>
                  </a:extLst>
                </a:gridCol>
                <a:gridCol w="2198735">
                  <a:extLst>
                    <a:ext uri="{9D8B030D-6E8A-4147-A177-3AD203B41FA5}">
                      <a16:colId xmlns:a16="http://schemas.microsoft.com/office/drawing/2014/main" val="2052064207"/>
                    </a:ext>
                  </a:extLst>
                </a:gridCol>
                <a:gridCol w="1989487">
                  <a:extLst>
                    <a:ext uri="{9D8B030D-6E8A-4147-A177-3AD203B41FA5}">
                      <a16:colId xmlns:a16="http://schemas.microsoft.com/office/drawing/2014/main" val="3058152629"/>
                    </a:ext>
                  </a:extLst>
                </a:gridCol>
                <a:gridCol w="1989487">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16:00</a:t>
                      </a:r>
                    </a:p>
                  </a:txBody>
                  <a:tcPr anchor="ctr"/>
                </a:tc>
                <a:tc>
                  <a:txBody>
                    <a:bodyPr/>
                    <a:lstStyle/>
                    <a:p>
                      <a:pPr algn="ctr"/>
                      <a:r>
                        <a:rPr lang="en-GB" dirty="0"/>
                        <a:t>17:00</a:t>
                      </a:r>
                    </a:p>
                  </a:txBody>
                  <a:tcPr anchor="ctr"/>
                </a:tc>
                <a:tc>
                  <a:txBody>
                    <a:bodyPr/>
                    <a:lstStyle/>
                    <a:p>
                      <a:pPr algn="ctr"/>
                      <a:r>
                        <a:rPr lang="en-GB" dirty="0"/>
                        <a:t>13/06/2023 9:00</a:t>
                      </a:r>
                    </a:p>
                  </a:txBody>
                  <a:tcPr anchor="ctr"/>
                </a:tc>
                <a:tc>
                  <a:txBody>
                    <a:bodyPr/>
                    <a:lstStyle/>
                    <a:p>
                      <a:pPr algn="ctr"/>
                      <a:r>
                        <a:rPr lang="en-GB" dirty="0"/>
                        <a:t>11:25</a:t>
                      </a:r>
                    </a:p>
                  </a:txBody>
                  <a:tcPr anchor="ctr"/>
                </a:tc>
                <a:tc>
                  <a:txBody>
                    <a:bodyPr/>
                    <a:lstStyle/>
                    <a:p>
                      <a:pPr algn="ctr"/>
                      <a:r>
                        <a:rPr lang="en-GB" dirty="0"/>
                        <a:t>13:00</a:t>
                      </a:r>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algn="ct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356526">
                <a:tc>
                  <a:txBody>
                    <a:bodyPr/>
                    <a:lstStyle/>
                    <a:p>
                      <a:pPr algn="ctr"/>
                      <a:r>
                        <a:rPr lang="en-GB" b="1" dirty="0"/>
                        <a:t>Left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(DS4)</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39307">
                <a:tc>
                  <a:txBody>
                    <a:bodyPr/>
                    <a:lstStyle/>
                    <a:p>
                      <a:pPr algn="ctr"/>
                      <a:r>
                        <a:rPr lang="en-GB" sz="1200" b="1" dirty="0"/>
                        <a:t>T shaped gN2 pipe</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r>
                        <a:rPr lang="en-GB" sz="1200" b="1" dirty="0"/>
                        <a:t>YES</a:t>
                      </a:r>
                    </a:p>
                  </a:txBody>
                  <a:tcPr anchor="ctr"/>
                </a:tc>
                <a:extLst>
                  <a:ext uri="{0D108BD9-81ED-4DB2-BD59-A6C34878D82A}">
                    <a16:rowId xmlns:a16="http://schemas.microsoft.com/office/drawing/2014/main" val="3966395292"/>
                  </a:ext>
                </a:extLst>
              </a:tr>
              <a:tr h="162309">
                <a:tc>
                  <a:txBody>
                    <a:bodyPr/>
                    <a:lstStyle/>
                    <a:p>
                      <a:pPr algn="ctr"/>
                      <a:r>
                        <a:rPr lang="en-GB" sz="1200" b="1" dirty="0"/>
                        <a:t>gN2 Total flow</a:t>
                      </a:r>
                    </a:p>
                  </a:txBody>
                  <a:tcPr anchor="ctr"/>
                </a:tc>
                <a:tc>
                  <a:txBody>
                    <a:bodyPr/>
                    <a:lstStyle/>
                    <a:p>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extLst>
                  <a:ext uri="{0D108BD9-81ED-4DB2-BD59-A6C34878D82A}">
                    <a16:rowId xmlns:a16="http://schemas.microsoft.com/office/drawing/2014/main" val="2505290838"/>
                  </a:ext>
                </a:extLst>
              </a:tr>
              <a:tr h="262758">
                <a:tc>
                  <a:txBody>
                    <a:bodyPr/>
                    <a:lstStyle/>
                    <a:p>
                      <a:pPr algn="ctr"/>
                      <a:r>
                        <a:rPr lang="en-GB" sz="1200" b="1" dirty="0"/>
                        <a:t>LN2 in tube</a:t>
                      </a:r>
                    </a:p>
                  </a:txBody>
                  <a:tcPr anchor="ctr"/>
                </a:tc>
                <a:tc>
                  <a:txBody>
                    <a:bodyPr/>
                    <a:lstStyle/>
                    <a:p>
                      <a:r>
                        <a:rPr lang="en-GB" sz="1200" dirty="0"/>
                        <a:t>56cm from top</a:t>
                      </a:r>
                    </a:p>
                    <a:p>
                      <a:r>
                        <a:rPr lang="en-GB" sz="1200" dirty="0"/>
                        <a:t>-&gt; position 564</a:t>
                      </a:r>
                    </a:p>
                  </a:txBody>
                  <a:tcPr/>
                </a:tc>
                <a:tc>
                  <a:txBody>
                    <a:bodyPr/>
                    <a:lstStyle/>
                    <a:p>
                      <a:endParaRPr lang="en-GB" sz="1200" dirty="0"/>
                    </a:p>
                  </a:txBody>
                  <a:tcPr/>
                </a:tc>
                <a:tc>
                  <a:txBody>
                    <a:bodyPr/>
                    <a:lstStyle/>
                    <a:p>
                      <a:endParaRPr lang="en-GB"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r>
                        <a:rPr lang="en-GB" sz="1200" dirty="0"/>
                        <a:t>58 from top</a:t>
                      </a:r>
                    </a:p>
                    <a:p>
                      <a:r>
                        <a:rPr lang="en-GB" sz="1200" dirty="0"/>
                        <a:t>-&gt; position 562</a:t>
                      </a:r>
                    </a:p>
                  </a:txBody>
                  <a:tcPr/>
                </a:tc>
                <a:extLst>
                  <a:ext uri="{0D108BD9-81ED-4DB2-BD59-A6C34878D82A}">
                    <a16:rowId xmlns:a16="http://schemas.microsoft.com/office/drawing/2014/main" val="633088548"/>
                  </a:ext>
                </a:extLst>
              </a:tr>
              <a:tr h="262758">
                <a:tc>
                  <a:txBody>
                    <a:bodyPr/>
                    <a:lstStyle/>
                    <a:p>
                      <a:pPr algn="ctr"/>
                      <a:r>
                        <a:rPr lang="en-GB" sz="1200" b="1" dirty="0"/>
                        <a:t>% LN2 in tank</a:t>
                      </a:r>
                    </a:p>
                  </a:txBody>
                  <a:tcPr anchor="ctr"/>
                </a:tc>
                <a:tc>
                  <a:txBody>
                    <a:bodyPr/>
                    <a:lstStyle/>
                    <a:p>
                      <a:r>
                        <a:rPr lang="en-GB" sz="1200" dirty="0"/>
                        <a:t>~ 80%</a:t>
                      </a:r>
                    </a:p>
                  </a:txBody>
                  <a:tcPr/>
                </a:tc>
                <a:tc>
                  <a:txBody>
                    <a:bodyPr/>
                    <a:lstStyle/>
                    <a:p>
                      <a:r>
                        <a:rPr lang="en-GB" sz="1200" dirty="0"/>
                        <a:t>~ 80%</a:t>
                      </a:r>
                    </a:p>
                  </a:txBody>
                  <a:tcPr/>
                </a:tc>
                <a:tc>
                  <a:txBody>
                    <a:bodyPr/>
                    <a:lstStyle/>
                    <a:p>
                      <a:r>
                        <a:rPr lang="en-GB" sz="1200" dirty="0"/>
                        <a:t>75%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~98%</a:t>
                      </a:r>
                    </a:p>
                  </a:txBody>
                  <a:tcPr/>
                </a:tc>
                <a:tc>
                  <a:txBody>
                    <a:bodyPr/>
                    <a:lstStyle/>
                    <a:p>
                      <a:r>
                        <a:rPr lang="en-GB" sz="1200" dirty="0"/>
                        <a:t>98.4%</a:t>
                      </a:r>
                    </a:p>
                  </a:txBody>
                  <a:tcPr/>
                </a:tc>
                <a:extLst>
                  <a:ext uri="{0D108BD9-81ED-4DB2-BD59-A6C34878D82A}">
                    <a16:rowId xmlns:a16="http://schemas.microsoft.com/office/drawing/2014/main" val="4029341151"/>
                  </a:ext>
                </a:extLst>
              </a:tr>
            </a:tbl>
          </a:graphicData>
        </a:graphic>
      </p:graphicFrame>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80986" y="437632"/>
            <a:ext cx="9694507" cy="1159931"/>
          </a:xfrm>
        </p:spPr>
        <p:txBody>
          <a:bodyPr/>
          <a:lstStyle/>
          <a:p>
            <a:r>
              <a:rPr lang="en-GB" b="1" u="sng" dirty="0"/>
              <a:t>Flushing LN2 at 250L/h to see effect on ice :</a:t>
            </a:r>
          </a:p>
        </p:txBody>
      </p:sp>
      <p:pic>
        <p:nvPicPr>
          <p:cNvPr id="4" name="Image 3" descr="Une image contenant goutte, art&#10;&#10;Description générée automatiquement">
            <a:extLst>
              <a:ext uri="{FF2B5EF4-FFF2-40B4-BE49-F238E27FC236}">
                <a16:creationId xmlns:a16="http://schemas.microsoft.com/office/drawing/2014/main" id="{2E6A7035-926C-062E-0D96-596CB0198F3C}"/>
              </a:ext>
            </a:extLst>
          </p:cNvPr>
          <p:cNvPicPr>
            <a:picLocks noChangeAspect="1"/>
          </p:cNvPicPr>
          <p:nvPr/>
        </p:nvPicPr>
        <p:blipFill rotWithShape="1">
          <a:blip r:embed="rId2"/>
          <a:srcRect l="32334" t="45584" r="41317" b="39131"/>
          <a:stretch/>
        </p:blipFill>
        <p:spPr>
          <a:xfrm>
            <a:off x="2191985" y="3736350"/>
            <a:ext cx="1219195" cy="1257356"/>
          </a:xfrm>
          <a:prstGeom prst="rect">
            <a:avLst/>
          </a:prstGeom>
        </p:spPr>
      </p:pic>
      <p:pic>
        <p:nvPicPr>
          <p:cNvPr id="6" name="Image 5" descr="Une image contenant cercle, art, goutte, eau&#10;&#10;Description générée automatiquement">
            <a:extLst>
              <a:ext uri="{FF2B5EF4-FFF2-40B4-BE49-F238E27FC236}">
                <a16:creationId xmlns:a16="http://schemas.microsoft.com/office/drawing/2014/main" id="{B28DC622-B90C-BDCF-1087-E1CAF294D082}"/>
              </a:ext>
            </a:extLst>
          </p:cNvPr>
          <p:cNvPicPr>
            <a:picLocks noChangeAspect="1"/>
          </p:cNvPicPr>
          <p:nvPr/>
        </p:nvPicPr>
        <p:blipFill rotWithShape="1">
          <a:blip r:embed="rId3"/>
          <a:srcRect l="31519" t="47813" r="41150" b="38106"/>
          <a:stretch/>
        </p:blipFill>
        <p:spPr>
          <a:xfrm>
            <a:off x="2020326" y="2176825"/>
            <a:ext cx="1515983" cy="1388533"/>
          </a:xfrm>
          <a:prstGeom prst="rect">
            <a:avLst/>
          </a:prstGeom>
        </p:spPr>
      </p:pic>
      <p:pic>
        <p:nvPicPr>
          <p:cNvPr id="8" name="Image 7" descr="Une image contenant art&#10;&#10;Description générée automatiquement avec une confiance moyenne">
            <a:extLst>
              <a:ext uri="{FF2B5EF4-FFF2-40B4-BE49-F238E27FC236}">
                <a16:creationId xmlns:a16="http://schemas.microsoft.com/office/drawing/2014/main" id="{C5E07DDC-39EE-290C-E5DA-2E209643ED4E}"/>
              </a:ext>
            </a:extLst>
          </p:cNvPr>
          <p:cNvPicPr>
            <a:picLocks noChangeAspect="1"/>
          </p:cNvPicPr>
          <p:nvPr/>
        </p:nvPicPr>
        <p:blipFill rotWithShape="1">
          <a:blip r:embed="rId4"/>
          <a:srcRect l="29602" t="47891" r="41373" b="35102"/>
          <a:stretch/>
        </p:blipFill>
        <p:spPr>
          <a:xfrm>
            <a:off x="4206427" y="2207875"/>
            <a:ext cx="1374868" cy="1432153"/>
          </a:xfrm>
          <a:prstGeom prst="rect">
            <a:avLst/>
          </a:prstGeom>
        </p:spPr>
      </p:pic>
      <p:pic>
        <p:nvPicPr>
          <p:cNvPr id="10" name="Image 9" descr="Une image contenant eau, goutte, gouttelette&#10;&#10;Description générée automatiquement">
            <a:extLst>
              <a:ext uri="{FF2B5EF4-FFF2-40B4-BE49-F238E27FC236}">
                <a16:creationId xmlns:a16="http://schemas.microsoft.com/office/drawing/2014/main" id="{776C2C23-B1AE-A09C-7B45-5D6DEF6FA336}"/>
              </a:ext>
            </a:extLst>
          </p:cNvPr>
          <p:cNvPicPr>
            <a:picLocks noChangeAspect="1"/>
          </p:cNvPicPr>
          <p:nvPr/>
        </p:nvPicPr>
        <p:blipFill rotWithShape="1">
          <a:blip r:embed="rId5"/>
          <a:srcRect l="30309" t="47813" r="45261" b="38242"/>
          <a:stretch/>
        </p:blipFill>
        <p:spPr>
          <a:xfrm>
            <a:off x="4340172" y="3756405"/>
            <a:ext cx="1219194" cy="1237301"/>
          </a:xfrm>
          <a:prstGeom prst="rect">
            <a:avLst/>
          </a:prstGeom>
        </p:spPr>
      </p:pic>
      <p:pic>
        <p:nvPicPr>
          <p:cNvPr id="5" name="Image 4" descr="Une image contenant capture d’écran, cercle, goutte, nature&#10;&#10;Description générée automatiquement">
            <a:extLst>
              <a:ext uri="{FF2B5EF4-FFF2-40B4-BE49-F238E27FC236}">
                <a16:creationId xmlns:a16="http://schemas.microsoft.com/office/drawing/2014/main" id="{EE584E70-8AC2-E7E1-85A6-96208AD29D49}"/>
              </a:ext>
            </a:extLst>
          </p:cNvPr>
          <p:cNvPicPr>
            <a:picLocks noChangeAspect="1"/>
          </p:cNvPicPr>
          <p:nvPr/>
        </p:nvPicPr>
        <p:blipFill rotWithShape="1">
          <a:blip r:embed="rId6"/>
          <a:srcRect l="20365" t="43956" r="40575" b="38085"/>
          <a:stretch/>
        </p:blipFill>
        <p:spPr>
          <a:xfrm>
            <a:off x="6323610" y="2176825"/>
            <a:ext cx="1447064" cy="1439973"/>
          </a:xfrm>
          <a:prstGeom prst="rect">
            <a:avLst/>
          </a:prstGeom>
        </p:spPr>
      </p:pic>
      <p:pic>
        <p:nvPicPr>
          <p:cNvPr id="9" name="Image 8" descr="Une image contenant art, yeux&#10;&#10;Description générée automatiquement avec une confiance moyenne">
            <a:extLst>
              <a:ext uri="{FF2B5EF4-FFF2-40B4-BE49-F238E27FC236}">
                <a16:creationId xmlns:a16="http://schemas.microsoft.com/office/drawing/2014/main" id="{E2041D14-ED05-B834-C87E-87A16DDB366A}"/>
              </a:ext>
            </a:extLst>
          </p:cNvPr>
          <p:cNvPicPr>
            <a:picLocks noChangeAspect="1"/>
          </p:cNvPicPr>
          <p:nvPr/>
        </p:nvPicPr>
        <p:blipFill rotWithShape="1">
          <a:blip r:embed="rId7"/>
          <a:srcRect l="20353" t="41632" r="38041" b="35786"/>
          <a:stretch/>
        </p:blipFill>
        <p:spPr>
          <a:xfrm>
            <a:off x="6488358" y="3756405"/>
            <a:ext cx="1282316" cy="1237301"/>
          </a:xfrm>
          <a:prstGeom prst="rect">
            <a:avLst/>
          </a:prstGeom>
        </p:spPr>
      </p:pic>
      <p:pic>
        <p:nvPicPr>
          <p:cNvPr id="11" name="Image 10" descr="Une image contenant eau, goutte, fluide, liquide&#10;&#10;Description générée automatiquement">
            <a:extLst>
              <a:ext uri="{FF2B5EF4-FFF2-40B4-BE49-F238E27FC236}">
                <a16:creationId xmlns:a16="http://schemas.microsoft.com/office/drawing/2014/main" id="{7EDEC991-D792-00B9-FDFA-8E5C45F811F4}"/>
              </a:ext>
            </a:extLst>
          </p:cNvPr>
          <p:cNvPicPr>
            <a:picLocks noChangeAspect="1"/>
          </p:cNvPicPr>
          <p:nvPr/>
        </p:nvPicPr>
        <p:blipFill rotWithShape="1">
          <a:blip r:embed="rId8"/>
          <a:srcRect l="29695" t="46452" r="43509" b="40311"/>
          <a:stretch/>
        </p:blipFill>
        <p:spPr>
          <a:xfrm>
            <a:off x="8468481" y="3736351"/>
            <a:ext cx="1157328" cy="1237302"/>
          </a:xfrm>
          <a:prstGeom prst="rect">
            <a:avLst/>
          </a:prstGeom>
        </p:spPr>
      </p:pic>
      <p:pic>
        <p:nvPicPr>
          <p:cNvPr id="14" name="Image 13" descr="Une image contenant cercle, capture d’écran, goutte, art&#10;&#10;Description générée automatiquement">
            <a:extLst>
              <a:ext uri="{FF2B5EF4-FFF2-40B4-BE49-F238E27FC236}">
                <a16:creationId xmlns:a16="http://schemas.microsoft.com/office/drawing/2014/main" id="{64EB0416-3BC2-838E-B433-66150A4FB7D5}"/>
              </a:ext>
            </a:extLst>
          </p:cNvPr>
          <p:cNvPicPr>
            <a:picLocks noChangeAspect="1"/>
          </p:cNvPicPr>
          <p:nvPr/>
        </p:nvPicPr>
        <p:blipFill rotWithShape="1">
          <a:blip r:embed="rId9"/>
          <a:srcRect l="28331" t="46242" r="40890" b="39352"/>
          <a:stretch/>
        </p:blipFill>
        <p:spPr>
          <a:xfrm>
            <a:off x="8468481" y="2174174"/>
            <a:ext cx="1447064" cy="1465854"/>
          </a:xfrm>
          <a:prstGeom prst="rect">
            <a:avLst/>
          </a:prstGeom>
        </p:spPr>
      </p:pic>
      <p:sp>
        <p:nvSpPr>
          <p:cNvPr id="7" name="Espace réservé du numéro de diapositive 6">
            <a:extLst>
              <a:ext uri="{FF2B5EF4-FFF2-40B4-BE49-F238E27FC236}">
                <a16:creationId xmlns:a16="http://schemas.microsoft.com/office/drawing/2014/main" id="{2DCD4E04-B1AB-B3C9-A5D2-6F39DC7FD01A}"/>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15" name="Image 14" descr="Une image contenant capture d’écran, texte, conception&#10;&#10;Description générée automatiquement">
            <a:extLst>
              <a:ext uri="{FF2B5EF4-FFF2-40B4-BE49-F238E27FC236}">
                <a16:creationId xmlns:a16="http://schemas.microsoft.com/office/drawing/2014/main" id="{56B554F0-DC06-B3DB-D8FE-E6A23F3ED26D}"/>
              </a:ext>
            </a:extLst>
          </p:cNvPr>
          <p:cNvPicPr>
            <a:picLocks noChangeAspect="1"/>
          </p:cNvPicPr>
          <p:nvPr/>
        </p:nvPicPr>
        <p:blipFill rotWithShape="1">
          <a:blip r:embed="rId10"/>
          <a:srcRect l="43392" t="47619" r="33065" b="42545"/>
          <a:stretch/>
        </p:blipFill>
        <p:spPr>
          <a:xfrm>
            <a:off x="10476990" y="3736350"/>
            <a:ext cx="1298311" cy="1173896"/>
          </a:xfrm>
          <a:prstGeom prst="rect">
            <a:avLst/>
          </a:prstGeom>
        </p:spPr>
      </p:pic>
      <p:pic>
        <p:nvPicPr>
          <p:cNvPr id="17" name="Image 16" descr="Une image contenant texte, capture d’écran, cercle, conception&#10;&#10;Description générée automatiquement">
            <a:extLst>
              <a:ext uri="{FF2B5EF4-FFF2-40B4-BE49-F238E27FC236}">
                <a16:creationId xmlns:a16="http://schemas.microsoft.com/office/drawing/2014/main" id="{9029266C-8898-A144-66AC-3011BD15B0E5}"/>
              </a:ext>
            </a:extLst>
          </p:cNvPr>
          <p:cNvPicPr>
            <a:picLocks noChangeAspect="1"/>
          </p:cNvPicPr>
          <p:nvPr/>
        </p:nvPicPr>
        <p:blipFill rotWithShape="1">
          <a:blip r:embed="rId11"/>
          <a:srcRect l="28331" t="47813" r="45201" b="40880"/>
          <a:stretch/>
        </p:blipFill>
        <p:spPr>
          <a:xfrm>
            <a:off x="10476991" y="2228590"/>
            <a:ext cx="1298311" cy="1200410"/>
          </a:xfrm>
          <a:prstGeom prst="rect">
            <a:avLst/>
          </a:prstGeom>
        </p:spPr>
      </p:pic>
      <p:sp>
        <p:nvSpPr>
          <p:cNvPr id="18" name="ZoneTexte 17">
            <a:extLst>
              <a:ext uri="{FF2B5EF4-FFF2-40B4-BE49-F238E27FC236}">
                <a16:creationId xmlns:a16="http://schemas.microsoft.com/office/drawing/2014/main" id="{F1413A1B-E3CE-0C09-261E-E16BB4DE4F49}"/>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spTree>
    <p:extLst>
      <p:ext uri="{BB962C8B-B14F-4D97-AF65-F5344CB8AC3E}">
        <p14:creationId xmlns:p14="http://schemas.microsoft.com/office/powerpoint/2010/main" val="261774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16">
            <a:extLst>
              <a:ext uri="{FF2B5EF4-FFF2-40B4-BE49-F238E27FC236}">
                <a16:creationId xmlns:a16="http://schemas.microsoft.com/office/drawing/2014/main" id="{4C9AF496-C818-FC6D-E48F-F1460487BEE7}"/>
              </a:ext>
            </a:extLst>
          </p:cNvPr>
          <p:cNvGraphicFramePr>
            <a:graphicFrameLocks noGrp="1"/>
          </p:cNvGraphicFramePr>
          <p:nvPr>
            <p:extLst>
              <p:ext uri="{D42A27DB-BD31-4B8C-83A1-F6EECF244321}">
                <p14:modId xmlns:p14="http://schemas.microsoft.com/office/powerpoint/2010/main" val="4248656983"/>
              </p:ext>
            </p:extLst>
          </p:nvPr>
        </p:nvGraphicFramePr>
        <p:xfrm>
          <a:off x="127538" y="1537199"/>
          <a:ext cx="11936923" cy="5157639"/>
        </p:xfrm>
        <a:graphic>
          <a:graphicData uri="http://schemas.openxmlformats.org/drawingml/2006/table">
            <a:tbl>
              <a:tblPr firstRow="1" bandRow="1">
                <a:tableStyleId>{5C22544A-7EE6-4342-B048-85BDC9FD1C3A}</a:tableStyleId>
              </a:tblPr>
              <a:tblGrid>
                <a:gridCol w="1495345">
                  <a:extLst>
                    <a:ext uri="{9D8B030D-6E8A-4147-A177-3AD203B41FA5}">
                      <a16:colId xmlns:a16="http://schemas.microsoft.com/office/drawing/2014/main" val="2219657952"/>
                    </a:ext>
                  </a:extLst>
                </a:gridCol>
                <a:gridCol w="2194560">
                  <a:extLst>
                    <a:ext uri="{9D8B030D-6E8A-4147-A177-3AD203B41FA5}">
                      <a16:colId xmlns:a16="http://schemas.microsoft.com/office/drawing/2014/main" val="3682916385"/>
                    </a:ext>
                  </a:extLst>
                </a:gridCol>
                <a:gridCol w="2069309">
                  <a:extLst>
                    <a:ext uri="{9D8B030D-6E8A-4147-A177-3AD203B41FA5}">
                      <a16:colId xmlns:a16="http://schemas.microsoft.com/office/drawing/2014/main" val="2305910725"/>
                    </a:ext>
                  </a:extLst>
                </a:gridCol>
                <a:gridCol w="2198735">
                  <a:extLst>
                    <a:ext uri="{9D8B030D-6E8A-4147-A177-3AD203B41FA5}">
                      <a16:colId xmlns:a16="http://schemas.microsoft.com/office/drawing/2014/main" val="2052064207"/>
                    </a:ext>
                  </a:extLst>
                </a:gridCol>
                <a:gridCol w="1989487">
                  <a:extLst>
                    <a:ext uri="{9D8B030D-6E8A-4147-A177-3AD203B41FA5}">
                      <a16:colId xmlns:a16="http://schemas.microsoft.com/office/drawing/2014/main" val="3058152629"/>
                    </a:ext>
                  </a:extLst>
                </a:gridCol>
                <a:gridCol w="1989487">
                  <a:extLst>
                    <a:ext uri="{9D8B030D-6E8A-4147-A177-3AD203B41FA5}">
                      <a16:colId xmlns:a16="http://schemas.microsoft.com/office/drawing/2014/main" val="3142096003"/>
                    </a:ext>
                  </a:extLst>
                </a:gridCol>
              </a:tblGrid>
              <a:tr h="486569">
                <a:tc>
                  <a:txBody>
                    <a:bodyPr/>
                    <a:lstStyle/>
                    <a:p>
                      <a:pPr algn="ctr"/>
                      <a:r>
                        <a:rPr lang="en-GB" b="1" dirty="0"/>
                        <a:t>Time</a:t>
                      </a:r>
                    </a:p>
                  </a:txBody>
                  <a:tcPr anchor="ctr"/>
                </a:tc>
                <a:tc>
                  <a:txBody>
                    <a:bodyPr/>
                    <a:lstStyle/>
                    <a:p>
                      <a:pPr algn="ctr"/>
                      <a:r>
                        <a:rPr lang="en-GB" dirty="0"/>
                        <a:t>14:14</a:t>
                      </a:r>
                    </a:p>
                  </a:txBody>
                  <a:tcPr anchor="ctr"/>
                </a:tc>
                <a:tc>
                  <a:txBody>
                    <a:bodyPr/>
                    <a:lstStyle/>
                    <a:p>
                      <a:pPr algn="ctr"/>
                      <a:r>
                        <a:rPr lang="en-GB" dirty="0"/>
                        <a:t>15:30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17:30</a:t>
                      </a:r>
                    </a:p>
                  </a:txBody>
                  <a:tcPr anchor="ct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109672516"/>
                  </a:ext>
                </a:extLst>
              </a:tr>
              <a:tr h="1654037">
                <a:tc>
                  <a:txBody>
                    <a:bodyPr/>
                    <a:lstStyle/>
                    <a:p>
                      <a:pPr algn="ctr"/>
                      <a:r>
                        <a:rPr lang="en-GB" b="1" dirty="0"/>
                        <a:t>Right Side</a:t>
                      </a:r>
                    </a:p>
                    <a:p>
                      <a:pPr algn="ct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482760">
                <a:tc>
                  <a:txBody>
                    <a:bodyPr/>
                    <a:lstStyle/>
                    <a:p>
                      <a:pPr algn="ctr"/>
                      <a:r>
                        <a:rPr lang="en-GB" b="1" dirty="0"/>
                        <a:t>Left Side</a:t>
                      </a:r>
                    </a:p>
                    <a:p>
                      <a:pPr algn="ctr"/>
                      <a:r>
                        <a:rPr lang="en-GB" b="1" dirty="0"/>
                        <a:t>(DS4)</a:t>
                      </a:r>
                    </a:p>
                  </a:txBody>
                  <a:tcPr anchor="ctr"/>
                </a:tc>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70789">
                <a:tc>
                  <a:txBody>
                    <a:bodyPr/>
                    <a:lstStyle/>
                    <a:p>
                      <a:pPr algn="ctr"/>
                      <a:r>
                        <a:rPr lang="en-GB" sz="1200" b="1" dirty="0"/>
                        <a:t>T shaped gN2 pipe</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200" b="1" dirty="0"/>
                    </a:p>
                  </a:txBody>
                  <a:tcPr anchor="ctr"/>
                </a:tc>
                <a:tc>
                  <a:txBody>
                    <a:bodyPr/>
                    <a:lstStyle/>
                    <a:p>
                      <a:pPr algn="ctr"/>
                      <a:endParaRPr lang="en-GB" sz="1200" b="1" dirty="0"/>
                    </a:p>
                  </a:txBody>
                  <a:tcPr anchor="ctr"/>
                </a:tc>
                <a:extLst>
                  <a:ext uri="{0D108BD9-81ED-4DB2-BD59-A6C34878D82A}">
                    <a16:rowId xmlns:a16="http://schemas.microsoft.com/office/drawing/2014/main" val="3966395292"/>
                  </a:ext>
                </a:extLst>
              </a:tr>
              <a:tr h="287828">
                <a:tc>
                  <a:txBody>
                    <a:bodyPr/>
                    <a:lstStyle/>
                    <a:p>
                      <a:pPr algn="ctr"/>
                      <a:r>
                        <a:rPr lang="en-GB" sz="1200" b="1" dirty="0"/>
                        <a:t>gN2 Total flow</a:t>
                      </a:r>
                    </a:p>
                  </a:txBody>
                  <a:tcPr anchor="ctr"/>
                </a:tc>
                <a:tc>
                  <a:txBody>
                    <a:bodyPr/>
                    <a:lstStyle/>
                    <a:p>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1" dirty="0"/>
                    </a:p>
                  </a:txBody>
                  <a:tcPr/>
                </a:tc>
                <a:extLst>
                  <a:ext uri="{0D108BD9-81ED-4DB2-BD59-A6C34878D82A}">
                    <a16:rowId xmlns:a16="http://schemas.microsoft.com/office/drawing/2014/main" val="2505290838"/>
                  </a:ext>
                </a:extLst>
              </a:tr>
              <a:tr h="287828">
                <a:tc>
                  <a:txBody>
                    <a:bodyPr/>
                    <a:lstStyle/>
                    <a:p>
                      <a:pPr algn="ctr"/>
                      <a:r>
                        <a:rPr lang="en-GB" sz="1200" b="1" dirty="0"/>
                        <a:t>LN2 in tube</a:t>
                      </a:r>
                    </a:p>
                  </a:txBody>
                  <a:tcPr anchor="ctr"/>
                </a:tc>
                <a:tc>
                  <a:txBody>
                    <a:bodyPr/>
                    <a:lstStyle/>
                    <a:p>
                      <a:endParaRPr lang="en-GB" sz="1200" dirty="0"/>
                    </a:p>
                  </a:txBody>
                  <a:tcPr/>
                </a:tc>
                <a:tc>
                  <a:txBody>
                    <a:bodyPr/>
                    <a:lstStyle/>
                    <a:p>
                      <a:r>
                        <a:rPr lang="en-GB" sz="1200" dirty="0"/>
                        <a:t>54cm so position 566</a:t>
                      </a:r>
                    </a:p>
                  </a:txBody>
                  <a:tcPr/>
                </a:tc>
                <a:tc>
                  <a:txBody>
                    <a:bodyPr/>
                    <a:lstStyle/>
                    <a:p>
                      <a:r>
                        <a:rPr lang="en-GB" sz="1200" dirty="0"/>
                        <a:t>52 so position 568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endParaRPr lang="en-GB" sz="1200" dirty="0"/>
                    </a:p>
                  </a:txBody>
                  <a:tcPr/>
                </a:tc>
                <a:extLst>
                  <a:ext uri="{0D108BD9-81ED-4DB2-BD59-A6C34878D82A}">
                    <a16:rowId xmlns:a16="http://schemas.microsoft.com/office/drawing/2014/main" val="633088548"/>
                  </a:ext>
                </a:extLst>
              </a:tr>
              <a:tr h="287828">
                <a:tc>
                  <a:txBody>
                    <a:bodyPr/>
                    <a:lstStyle/>
                    <a:p>
                      <a:pPr algn="ctr"/>
                      <a:r>
                        <a:rPr lang="en-GB" sz="1200" b="1" dirty="0"/>
                        <a:t>% LN2 in tank</a:t>
                      </a:r>
                    </a:p>
                  </a:txBody>
                  <a:tcPr anchor="ctr"/>
                </a:tc>
                <a:tc>
                  <a:txBody>
                    <a:bodyPr/>
                    <a:lstStyle/>
                    <a:p>
                      <a:r>
                        <a:rPr lang="en-GB" sz="1200" dirty="0"/>
                        <a:t>98%</a:t>
                      </a:r>
                    </a:p>
                  </a:txBody>
                  <a:tcPr/>
                </a:tc>
                <a:tc>
                  <a:txBody>
                    <a:bodyPr/>
                    <a:lstStyle/>
                    <a:p>
                      <a:r>
                        <a:rPr lang="en-GB" sz="1200" dirty="0"/>
                        <a:t>97,5%</a:t>
                      </a:r>
                    </a:p>
                  </a:txBody>
                  <a:tcPr/>
                </a:tc>
                <a:tc>
                  <a:txBody>
                    <a:bodyPr/>
                    <a:lstStyle/>
                    <a:p>
                      <a:r>
                        <a:rPr lang="en-GB" sz="1200" dirty="0"/>
                        <a:t>99%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endParaRPr lang="en-GB" sz="1200" dirty="0"/>
                    </a:p>
                  </a:txBody>
                  <a:tcPr/>
                </a:tc>
                <a:extLst>
                  <a:ext uri="{0D108BD9-81ED-4DB2-BD59-A6C34878D82A}">
                    <a16:rowId xmlns:a16="http://schemas.microsoft.com/office/drawing/2014/main" val="4029341151"/>
                  </a:ext>
                </a:extLst>
              </a:tr>
            </a:tbl>
          </a:graphicData>
        </a:graphic>
      </p:graphicFrame>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80986" y="437632"/>
            <a:ext cx="9694507" cy="1159931"/>
          </a:xfrm>
        </p:spPr>
        <p:txBody>
          <a:bodyPr/>
          <a:lstStyle/>
          <a:p>
            <a:r>
              <a:rPr lang="en-GB" b="1" u="sng" dirty="0"/>
              <a:t>Flushing LN2 at 250L/h to see effect on ice :</a:t>
            </a:r>
          </a:p>
        </p:txBody>
      </p:sp>
      <p:sp>
        <p:nvSpPr>
          <p:cNvPr id="7" name="Espace réservé du numéro de diapositive 6">
            <a:extLst>
              <a:ext uri="{FF2B5EF4-FFF2-40B4-BE49-F238E27FC236}">
                <a16:creationId xmlns:a16="http://schemas.microsoft.com/office/drawing/2014/main" id="{2DCD4E04-B1AB-B3C9-A5D2-6F39DC7FD01A}"/>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13" name="ZoneTexte 12">
            <a:extLst>
              <a:ext uri="{FF2B5EF4-FFF2-40B4-BE49-F238E27FC236}">
                <a16:creationId xmlns:a16="http://schemas.microsoft.com/office/drawing/2014/main" id="{60E0C130-2C2A-7C8A-03B4-595420C5AC1A}"/>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pic>
        <p:nvPicPr>
          <p:cNvPr id="18" name="Image 17" descr="Une image contenant texte, capture d’écran, nature, goutte&#10;&#10;Description générée automatiquement">
            <a:extLst>
              <a:ext uri="{FF2B5EF4-FFF2-40B4-BE49-F238E27FC236}">
                <a16:creationId xmlns:a16="http://schemas.microsoft.com/office/drawing/2014/main" id="{62E5EFF1-3E2C-B2E3-E69B-25F1293BFCD7}"/>
              </a:ext>
            </a:extLst>
          </p:cNvPr>
          <p:cNvPicPr>
            <a:picLocks noChangeAspect="1"/>
          </p:cNvPicPr>
          <p:nvPr/>
        </p:nvPicPr>
        <p:blipFill rotWithShape="1">
          <a:blip r:embed="rId3"/>
          <a:srcRect l="31418" t="47025" r="41622" b="40072"/>
          <a:stretch/>
        </p:blipFill>
        <p:spPr>
          <a:xfrm>
            <a:off x="2134426" y="2132134"/>
            <a:ext cx="1365856" cy="1414786"/>
          </a:xfrm>
          <a:prstGeom prst="rect">
            <a:avLst/>
          </a:prstGeom>
        </p:spPr>
      </p:pic>
      <p:pic>
        <p:nvPicPr>
          <p:cNvPr id="20" name="Image 19" descr="Une image contenant capture d’écran, texte&#10;&#10;Description générée automatiquement">
            <a:extLst>
              <a:ext uri="{FF2B5EF4-FFF2-40B4-BE49-F238E27FC236}">
                <a16:creationId xmlns:a16="http://schemas.microsoft.com/office/drawing/2014/main" id="{1B19DFF0-BD30-F2E6-86BA-B96AFBD80C19}"/>
              </a:ext>
            </a:extLst>
          </p:cNvPr>
          <p:cNvPicPr>
            <a:picLocks noChangeAspect="1"/>
          </p:cNvPicPr>
          <p:nvPr/>
        </p:nvPicPr>
        <p:blipFill rotWithShape="1">
          <a:blip r:embed="rId4"/>
          <a:srcRect l="37570" t="44033" r="30781" b="41917"/>
          <a:stretch/>
        </p:blipFill>
        <p:spPr>
          <a:xfrm>
            <a:off x="2134426" y="3785419"/>
            <a:ext cx="1365857" cy="1312293"/>
          </a:xfrm>
          <a:prstGeom prst="rect">
            <a:avLst/>
          </a:prstGeom>
        </p:spPr>
      </p:pic>
      <p:pic>
        <p:nvPicPr>
          <p:cNvPr id="22" name="Image 21" descr="Une image contenant texte, capture d’écran, conception, art&#10;&#10;Description générée automatiquement">
            <a:extLst>
              <a:ext uri="{FF2B5EF4-FFF2-40B4-BE49-F238E27FC236}">
                <a16:creationId xmlns:a16="http://schemas.microsoft.com/office/drawing/2014/main" id="{27DE1A02-0768-6FEC-4C9C-D992EC8DFE7A}"/>
              </a:ext>
            </a:extLst>
          </p:cNvPr>
          <p:cNvPicPr>
            <a:picLocks noChangeAspect="1"/>
          </p:cNvPicPr>
          <p:nvPr/>
        </p:nvPicPr>
        <p:blipFill rotWithShape="1">
          <a:blip r:embed="rId5"/>
          <a:srcRect l="29832" t="47598" r="42863" b="41040"/>
          <a:stretch/>
        </p:blipFill>
        <p:spPr>
          <a:xfrm>
            <a:off x="4040230" y="2132134"/>
            <a:ext cx="1484671" cy="1337046"/>
          </a:xfrm>
          <a:prstGeom prst="rect">
            <a:avLst/>
          </a:prstGeom>
        </p:spPr>
      </p:pic>
      <p:pic>
        <p:nvPicPr>
          <p:cNvPr id="24" name="Image 23" descr="Une image contenant texte, capture d’écran, eau, nature&#10;&#10;Description générée automatiquement">
            <a:extLst>
              <a:ext uri="{FF2B5EF4-FFF2-40B4-BE49-F238E27FC236}">
                <a16:creationId xmlns:a16="http://schemas.microsoft.com/office/drawing/2014/main" id="{36BC8C47-3FEB-14E1-33A1-9086A3108496}"/>
              </a:ext>
            </a:extLst>
          </p:cNvPr>
          <p:cNvPicPr>
            <a:picLocks noChangeAspect="1"/>
          </p:cNvPicPr>
          <p:nvPr/>
        </p:nvPicPr>
        <p:blipFill rotWithShape="1">
          <a:blip r:embed="rId6"/>
          <a:srcRect l="30683" t="47813" r="42012" b="40825"/>
          <a:stretch/>
        </p:blipFill>
        <p:spPr>
          <a:xfrm>
            <a:off x="4159045" y="3798918"/>
            <a:ext cx="1348126" cy="1214078"/>
          </a:xfrm>
          <a:prstGeom prst="rect">
            <a:avLst/>
          </a:prstGeom>
        </p:spPr>
      </p:pic>
      <p:pic>
        <p:nvPicPr>
          <p:cNvPr id="26" name="Image 25" descr="Une image contenant goutte, eau, gouttelette, nature&#10;&#10;Description générée automatiquement">
            <a:extLst>
              <a:ext uri="{FF2B5EF4-FFF2-40B4-BE49-F238E27FC236}">
                <a16:creationId xmlns:a16="http://schemas.microsoft.com/office/drawing/2014/main" id="{161D0E13-6A13-CC2E-7A95-A254BEE8F893}"/>
              </a:ext>
            </a:extLst>
          </p:cNvPr>
          <p:cNvPicPr>
            <a:picLocks noChangeAspect="1"/>
          </p:cNvPicPr>
          <p:nvPr/>
        </p:nvPicPr>
        <p:blipFill rotWithShape="1">
          <a:blip r:embed="rId7"/>
          <a:srcRect l="28590" t="46938" r="43170" b="40359"/>
          <a:stretch/>
        </p:blipFill>
        <p:spPr>
          <a:xfrm>
            <a:off x="6337749" y="2097455"/>
            <a:ext cx="1444622" cy="1406404"/>
          </a:xfrm>
          <a:prstGeom prst="rect">
            <a:avLst/>
          </a:prstGeom>
        </p:spPr>
      </p:pic>
      <p:pic>
        <p:nvPicPr>
          <p:cNvPr id="28" name="Image 27" descr="Une image contenant texte, capture d’écran, nature, goutte&#10;&#10;Description générée automatiquement">
            <a:extLst>
              <a:ext uri="{FF2B5EF4-FFF2-40B4-BE49-F238E27FC236}">
                <a16:creationId xmlns:a16="http://schemas.microsoft.com/office/drawing/2014/main" id="{5216F05C-D8FA-9ED8-FC50-36BEE82030C8}"/>
              </a:ext>
            </a:extLst>
          </p:cNvPr>
          <p:cNvPicPr>
            <a:picLocks noChangeAspect="1"/>
          </p:cNvPicPr>
          <p:nvPr/>
        </p:nvPicPr>
        <p:blipFill rotWithShape="1">
          <a:blip r:embed="rId8"/>
          <a:srcRect l="27244" t="47813" r="47344" b="41542"/>
          <a:stretch/>
        </p:blipFill>
        <p:spPr>
          <a:xfrm>
            <a:off x="6296243" y="3749086"/>
            <a:ext cx="1527634" cy="1384958"/>
          </a:xfrm>
          <a:prstGeom prst="rect">
            <a:avLst/>
          </a:prstGeom>
        </p:spPr>
      </p:pic>
    </p:spTree>
    <p:extLst>
      <p:ext uri="{BB962C8B-B14F-4D97-AF65-F5344CB8AC3E}">
        <p14:creationId xmlns:p14="http://schemas.microsoft.com/office/powerpoint/2010/main" val="359303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724FA-FB0B-3F8D-A8DE-978145ED59E7}"/>
              </a:ext>
            </a:extLst>
          </p:cNvPr>
          <p:cNvSpPr>
            <a:spLocks noGrp="1"/>
          </p:cNvSpPr>
          <p:nvPr>
            <p:ph type="title"/>
          </p:nvPr>
        </p:nvSpPr>
        <p:spPr>
          <a:xfrm>
            <a:off x="471009" y="325452"/>
            <a:ext cx="8825659" cy="704088"/>
          </a:xfrm>
        </p:spPr>
        <p:txBody>
          <a:bodyPr/>
          <a:lstStyle/>
          <a:p>
            <a:r>
              <a:rPr lang="en-GB" b="1" u="sng" dirty="0"/>
              <a:t>Summary :</a:t>
            </a:r>
          </a:p>
        </p:txBody>
      </p:sp>
      <p:pic>
        <p:nvPicPr>
          <p:cNvPr id="5" name="Image 4">
            <a:extLst>
              <a:ext uri="{FF2B5EF4-FFF2-40B4-BE49-F238E27FC236}">
                <a16:creationId xmlns:a16="http://schemas.microsoft.com/office/drawing/2014/main" id="{E25BF311-4996-514D-90AF-BE4BB78C1B40}"/>
              </a:ext>
            </a:extLst>
          </p:cNvPr>
          <p:cNvPicPr>
            <a:picLocks noChangeAspect="1"/>
          </p:cNvPicPr>
          <p:nvPr/>
        </p:nvPicPr>
        <p:blipFill>
          <a:blip r:embed="rId2"/>
          <a:stretch>
            <a:fillRect/>
          </a:stretch>
        </p:blipFill>
        <p:spPr>
          <a:xfrm>
            <a:off x="8246471" y="1258632"/>
            <a:ext cx="3945529" cy="3793328"/>
          </a:xfrm>
          <a:prstGeom prst="rect">
            <a:avLst/>
          </a:prstGeom>
        </p:spPr>
      </p:pic>
      <p:sp>
        <p:nvSpPr>
          <p:cNvPr id="6" name="ZoneTexte 5">
            <a:extLst>
              <a:ext uri="{FF2B5EF4-FFF2-40B4-BE49-F238E27FC236}">
                <a16:creationId xmlns:a16="http://schemas.microsoft.com/office/drawing/2014/main" id="{289834A1-7AE4-A317-2DEE-A60FF55C4654}"/>
              </a:ext>
            </a:extLst>
          </p:cNvPr>
          <p:cNvSpPr txBox="1"/>
          <p:nvPr/>
        </p:nvSpPr>
        <p:spPr>
          <a:xfrm>
            <a:off x="10798624" y="5276201"/>
            <a:ext cx="1071155" cy="646331"/>
          </a:xfrm>
          <a:prstGeom prst="rect">
            <a:avLst/>
          </a:prstGeom>
          <a:noFill/>
        </p:spPr>
        <p:txBody>
          <a:bodyPr wrap="square" rtlCol="0">
            <a:spAutoFit/>
          </a:bodyPr>
          <a:lstStyle/>
          <a:p>
            <a:r>
              <a:rPr lang="en-GB" dirty="0"/>
              <a:t>DS2</a:t>
            </a:r>
          </a:p>
          <a:p>
            <a:r>
              <a:rPr lang="en-GB" dirty="0"/>
              <a:t>(right)</a:t>
            </a:r>
          </a:p>
        </p:txBody>
      </p:sp>
      <p:sp>
        <p:nvSpPr>
          <p:cNvPr id="7" name="ZoneTexte 6">
            <a:extLst>
              <a:ext uri="{FF2B5EF4-FFF2-40B4-BE49-F238E27FC236}">
                <a16:creationId xmlns:a16="http://schemas.microsoft.com/office/drawing/2014/main" id="{AB64A8E0-AAA0-001D-6708-8728A6539890}"/>
              </a:ext>
            </a:extLst>
          </p:cNvPr>
          <p:cNvSpPr txBox="1"/>
          <p:nvPr/>
        </p:nvSpPr>
        <p:spPr>
          <a:xfrm>
            <a:off x="8939345" y="5276202"/>
            <a:ext cx="1071155" cy="646331"/>
          </a:xfrm>
          <a:prstGeom prst="rect">
            <a:avLst/>
          </a:prstGeom>
          <a:noFill/>
        </p:spPr>
        <p:txBody>
          <a:bodyPr wrap="square" rtlCol="0">
            <a:spAutoFit/>
          </a:bodyPr>
          <a:lstStyle/>
          <a:p>
            <a:r>
              <a:rPr lang="en-GB" dirty="0"/>
              <a:t>DS4</a:t>
            </a:r>
          </a:p>
          <a:p>
            <a:r>
              <a:rPr lang="en-GB" dirty="0"/>
              <a:t>(left)</a:t>
            </a:r>
          </a:p>
        </p:txBody>
      </p:sp>
      <p:cxnSp>
        <p:nvCxnSpPr>
          <p:cNvPr id="8" name="Connecteur droit 7">
            <a:extLst>
              <a:ext uri="{FF2B5EF4-FFF2-40B4-BE49-F238E27FC236}">
                <a16:creationId xmlns:a16="http://schemas.microsoft.com/office/drawing/2014/main" id="{1001006C-B256-9408-FC0C-BB4153649C45}"/>
              </a:ext>
            </a:extLst>
          </p:cNvPr>
          <p:cNvCxnSpPr>
            <a:cxnSpLocks/>
          </p:cNvCxnSpPr>
          <p:nvPr/>
        </p:nvCxnSpPr>
        <p:spPr>
          <a:xfrm>
            <a:off x="10207689" y="5276201"/>
            <a:ext cx="0" cy="816689"/>
          </a:xfrm>
          <a:prstGeom prst="line">
            <a:avLst/>
          </a:prstGeom>
        </p:spPr>
        <p:style>
          <a:lnRef idx="1">
            <a:schemeClr val="dk1"/>
          </a:lnRef>
          <a:fillRef idx="0">
            <a:schemeClr val="dk1"/>
          </a:fillRef>
          <a:effectRef idx="0">
            <a:schemeClr val="dk1"/>
          </a:effectRef>
          <a:fontRef idx="minor">
            <a:schemeClr val="tx1"/>
          </a:fontRef>
        </p:style>
      </p:cxnSp>
      <p:sp>
        <p:nvSpPr>
          <p:cNvPr id="10" name="Espace réservé du numéro de diapositive 9">
            <a:extLst>
              <a:ext uri="{FF2B5EF4-FFF2-40B4-BE49-F238E27FC236}">
                <a16:creationId xmlns:a16="http://schemas.microsoft.com/office/drawing/2014/main" id="{F7160EAA-0FE3-F82E-1CB4-EDA13AB99BEE}"/>
              </a:ext>
            </a:extLst>
          </p:cNvPr>
          <p:cNvSpPr>
            <a:spLocks noGrp="1"/>
          </p:cNvSpPr>
          <p:nvPr>
            <p:ph type="sldNum" sz="quarter" idx="12"/>
          </p:nvPr>
        </p:nvSpPr>
        <p:spPr/>
        <p:txBody>
          <a:bodyPr/>
          <a:lstStyle/>
          <a:p>
            <a:fld id="{D57F1E4F-1CFF-5643-939E-217C01CDF565}" type="slidenum">
              <a:rPr lang="en-US" smtClean="0"/>
              <a:pPr/>
              <a:t>2</a:t>
            </a:fld>
            <a:endParaRPr lang="en-US" dirty="0"/>
          </a:p>
        </p:txBody>
      </p:sp>
      <p:graphicFrame>
        <p:nvGraphicFramePr>
          <p:cNvPr id="12" name="Tableau 4">
            <a:extLst>
              <a:ext uri="{FF2B5EF4-FFF2-40B4-BE49-F238E27FC236}">
                <a16:creationId xmlns:a16="http://schemas.microsoft.com/office/drawing/2014/main" id="{0491D3AD-2306-28D9-A4A1-E525D135DE8E}"/>
              </a:ext>
            </a:extLst>
          </p:cNvPr>
          <p:cNvGraphicFramePr>
            <a:graphicFrameLocks noGrp="1"/>
          </p:cNvGraphicFramePr>
          <p:nvPr>
            <p:extLst>
              <p:ext uri="{D42A27DB-BD31-4B8C-83A1-F6EECF244321}">
                <p14:modId xmlns:p14="http://schemas.microsoft.com/office/powerpoint/2010/main" val="2199190300"/>
              </p:ext>
            </p:extLst>
          </p:nvPr>
        </p:nvGraphicFramePr>
        <p:xfrm>
          <a:off x="96403" y="1029540"/>
          <a:ext cx="8129461" cy="5736955"/>
        </p:xfrm>
        <a:graphic>
          <a:graphicData uri="http://schemas.openxmlformats.org/drawingml/2006/table">
            <a:tbl>
              <a:tblPr firstRow="1" bandRow="1">
                <a:tableStyleId>{5C22544A-7EE6-4342-B048-85BDC9FD1C3A}</a:tableStyleId>
              </a:tblPr>
              <a:tblGrid>
                <a:gridCol w="1108938">
                  <a:extLst>
                    <a:ext uri="{9D8B030D-6E8A-4147-A177-3AD203B41FA5}">
                      <a16:colId xmlns:a16="http://schemas.microsoft.com/office/drawing/2014/main" val="3643875652"/>
                    </a:ext>
                  </a:extLst>
                </a:gridCol>
                <a:gridCol w="615225">
                  <a:extLst>
                    <a:ext uri="{9D8B030D-6E8A-4147-A177-3AD203B41FA5}">
                      <a16:colId xmlns:a16="http://schemas.microsoft.com/office/drawing/2014/main" val="2526681457"/>
                    </a:ext>
                  </a:extLst>
                </a:gridCol>
                <a:gridCol w="833579">
                  <a:extLst>
                    <a:ext uri="{9D8B030D-6E8A-4147-A177-3AD203B41FA5}">
                      <a16:colId xmlns:a16="http://schemas.microsoft.com/office/drawing/2014/main" val="2845892540"/>
                    </a:ext>
                  </a:extLst>
                </a:gridCol>
                <a:gridCol w="954950">
                  <a:extLst>
                    <a:ext uri="{9D8B030D-6E8A-4147-A177-3AD203B41FA5}">
                      <a16:colId xmlns:a16="http://schemas.microsoft.com/office/drawing/2014/main" val="1586157091"/>
                    </a:ext>
                  </a:extLst>
                </a:gridCol>
                <a:gridCol w="875951">
                  <a:extLst>
                    <a:ext uri="{9D8B030D-6E8A-4147-A177-3AD203B41FA5}">
                      <a16:colId xmlns:a16="http://schemas.microsoft.com/office/drawing/2014/main" val="4183737121"/>
                    </a:ext>
                  </a:extLst>
                </a:gridCol>
                <a:gridCol w="612455">
                  <a:extLst>
                    <a:ext uri="{9D8B030D-6E8A-4147-A177-3AD203B41FA5}">
                      <a16:colId xmlns:a16="http://schemas.microsoft.com/office/drawing/2014/main" val="229186161"/>
                    </a:ext>
                  </a:extLst>
                </a:gridCol>
                <a:gridCol w="1349979">
                  <a:extLst>
                    <a:ext uri="{9D8B030D-6E8A-4147-A177-3AD203B41FA5}">
                      <a16:colId xmlns:a16="http://schemas.microsoft.com/office/drawing/2014/main" val="4140748985"/>
                    </a:ext>
                  </a:extLst>
                </a:gridCol>
                <a:gridCol w="902433">
                  <a:extLst>
                    <a:ext uri="{9D8B030D-6E8A-4147-A177-3AD203B41FA5}">
                      <a16:colId xmlns:a16="http://schemas.microsoft.com/office/drawing/2014/main" val="725527090"/>
                    </a:ext>
                  </a:extLst>
                </a:gridCol>
                <a:gridCol w="875951">
                  <a:extLst>
                    <a:ext uri="{9D8B030D-6E8A-4147-A177-3AD203B41FA5}">
                      <a16:colId xmlns:a16="http://schemas.microsoft.com/office/drawing/2014/main" val="4261469747"/>
                    </a:ext>
                  </a:extLst>
                </a:gridCol>
              </a:tblGrid>
              <a:tr h="368453">
                <a:tc>
                  <a:txBody>
                    <a:bodyPr/>
                    <a:lstStyle/>
                    <a:p>
                      <a:r>
                        <a:rPr lang="en-GB" sz="1200" dirty="0"/>
                        <a:t>Date</a:t>
                      </a:r>
                    </a:p>
                  </a:txBody>
                  <a:tcPr marL="96475" marR="96475" marT="48238" marB="48238"/>
                </a:tc>
                <a:tc>
                  <a:txBody>
                    <a:bodyPr/>
                    <a:lstStyle/>
                    <a:p>
                      <a:r>
                        <a:rPr lang="en-GB" sz="1200" dirty="0"/>
                        <a:t>Hour</a:t>
                      </a:r>
                    </a:p>
                  </a:txBody>
                  <a:tcPr marL="96475" marR="96475" marT="48238" marB="48238"/>
                </a:tc>
                <a:tc>
                  <a:txBody>
                    <a:bodyPr/>
                    <a:lstStyle/>
                    <a:p>
                      <a:r>
                        <a:rPr lang="en-GB" sz="1200" dirty="0"/>
                        <a:t>Ice </a:t>
                      </a:r>
                    </a:p>
                    <a:p>
                      <a:r>
                        <a:rPr lang="en-GB" sz="1200" dirty="0"/>
                        <a:t>Formation</a:t>
                      </a:r>
                    </a:p>
                  </a:txBody>
                  <a:tcPr marL="96475" marR="96475" marT="48238" marB="48238"/>
                </a:tc>
                <a:tc>
                  <a:txBody>
                    <a:bodyPr/>
                    <a:lstStyle/>
                    <a:p>
                      <a:r>
                        <a:rPr lang="en-GB" sz="1200" dirty="0"/>
                        <a:t>°C</a:t>
                      </a:r>
                    </a:p>
                  </a:txBody>
                  <a:tcPr marL="96475" marR="96475" marT="48238" marB="48238"/>
                </a:tc>
                <a:tc>
                  <a:txBody>
                    <a:bodyPr/>
                    <a:lstStyle/>
                    <a:p>
                      <a:r>
                        <a:rPr lang="en-GB" sz="1200" dirty="0"/>
                        <a:t>Tension (N)</a:t>
                      </a:r>
                    </a:p>
                  </a:txBody>
                  <a:tcPr marL="96475" marR="96475" marT="48238" marB="48238"/>
                </a:tc>
                <a:tc>
                  <a:txBody>
                    <a:bodyPr/>
                    <a:lstStyle/>
                    <a:p>
                      <a:r>
                        <a:rPr lang="en-GB" sz="1200" dirty="0"/>
                        <a:t>%LN2 </a:t>
                      </a:r>
                    </a:p>
                    <a:p>
                      <a:r>
                        <a:rPr lang="en-GB" sz="1200" dirty="0"/>
                        <a:t>in tank</a:t>
                      </a:r>
                    </a:p>
                  </a:txBody>
                  <a:tcPr marL="96475" marR="96475" marT="48238" marB="48238"/>
                </a:tc>
                <a:tc>
                  <a:txBody>
                    <a:bodyPr/>
                    <a:lstStyle/>
                    <a:p>
                      <a:r>
                        <a:rPr lang="en-GB" sz="1200" dirty="0"/>
                        <a:t>gN2 flow (L/h)</a:t>
                      </a:r>
                    </a:p>
                  </a:txBody>
                  <a:tcPr marL="96475" marR="96475" marT="48238" marB="48238"/>
                </a:tc>
                <a:tc>
                  <a:txBody>
                    <a:bodyPr/>
                    <a:lstStyle/>
                    <a:p>
                      <a:r>
                        <a:rPr lang="en-GB" sz="1200" dirty="0"/>
                        <a:t>Voltage (V)</a:t>
                      </a:r>
                    </a:p>
                  </a:txBody>
                  <a:tcPr marL="96475" marR="96475" marT="48238" marB="48238"/>
                </a:tc>
                <a:tc>
                  <a:txBody>
                    <a:bodyPr/>
                    <a:lstStyle/>
                    <a:p>
                      <a:r>
                        <a:rPr lang="en-GB" sz="1200" dirty="0"/>
                        <a:t>Current (A)</a:t>
                      </a:r>
                    </a:p>
                  </a:txBody>
                  <a:tcPr marL="96475" marR="96475" marT="48238" marB="48238"/>
                </a:tc>
                <a:extLst>
                  <a:ext uri="{0D108BD9-81ED-4DB2-BD59-A6C34878D82A}">
                    <a16:rowId xmlns:a16="http://schemas.microsoft.com/office/drawing/2014/main" val="652993451"/>
                  </a:ext>
                </a:extLst>
              </a:tr>
              <a:tr h="565078">
                <a:tc>
                  <a:txBody>
                    <a:bodyPr/>
                    <a:lstStyle/>
                    <a:p>
                      <a:r>
                        <a:rPr lang="en-US" sz="1200" u="sng" dirty="0"/>
                        <a:t>Fri - 06/09 </a:t>
                      </a:r>
                    </a:p>
                  </a:txBody>
                  <a:tcPr marL="96475" marR="96475" marT="48238" marB="48238"/>
                </a:tc>
                <a:tc>
                  <a:txBody>
                    <a:bodyPr/>
                    <a:lstStyle/>
                    <a:p>
                      <a:r>
                        <a:rPr lang="en-GB" sz="1200" dirty="0"/>
                        <a:t>18:00</a:t>
                      </a:r>
                    </a:p>
                  </a:txBody>
                  <a:tcPr marL="96475" marR="96475" marT="48238" marB="48238"/>
                </a:tc>
                <a:tc>
                  <a:txBody>
                    <a:bodyPr/>
                    <a:lstStyle/>
                    <a:p>
                      <a:r>
                        <a:rPr lang="en-GB" sz="1200" dirty="0"/>
                        <a:t>Yes</a:t>
                      </a:r>
                    </a:p>
                  </a:txBody>
                  <a:tcPr marL="96475" marR="96475" marT="48238" marB="48238"/>
                </a:tc>
                <a:tc>
                  <a:txBody>
                    <a:bodyPr/>
                    <a:lstStyle/>
                    <a:p>
                      <a:r>
                        <a:rPr lang="en-GB" sz="1200" dirty="0"/>
                        <a:t>A,B,C LN2</a:t>
                      </a:r>
                    </a:p>
                    <a:p>
                      <a:r>
                        <a:rPr lang="en-GB" sz="1200" dirty="0"/>
                        <a:t>D ~-170°</a:t>
                      </a:r>
                    </a:p>
                  </a:txBody>
                  <a:tcPr marL="96475" marR="96475" marT="48238" marB="48238"/>
                </a:tc>
                <a:tc>
                  <a:txBody>
                    <a:bodyPr/>
                    <a:lstStyle/>
                    <a:p>
                      <a:r>
                        <a:rPr lang="en-GB" sz="1200" dirty="0"/>
                        <a:t>DS2: 17</a:t>
                      </a:r>
                    </a:p>
                    <a:p>
                      <a:r>
                        <a:rPr lang="en-GB" sz="1200" dirty="0"/>
                        <a:t>DS4: 6</a:t>
                      </a:r>
                    </a:p>
                  </a:txBody>
                  <a:tcPr marL="96475" marR="96475" marT="48238" marB="48238"/>
                </a:tc>
                <a:tc>
                  <a:txBody>
                    <a:bodyPr/>
                    <a:lstStyle/>
                    <a:p>
                      <a:r>
                        <a:rPr lang="en-GB" sz="1200" dirty="0"/>
                        <a:t>98%</a:t>
                      </a:r>
                    </a:p>
                  </a:txBody>
                  <a:tcPr marL="96475" marR="96475" marT="48238" marB="48238"/>
                </a:tc>
                <a:tc>
                  <a:txBody>
                    <a:bodyPr/>
                    <a:lstStyle/>
                    <a:p>
                      <a:r>
                        <a:rPr lang="en-GB" sz="1200" dirty="0"/>
                        <a:t> &gt;250 (no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0.08</a:t>
                      </a:r>
                    </a:p>
                    <a:p>
                      <a:r>
                        <a:rPr lang="en-GB" sz="1200" dirty="0"/>
                        <a:t>I4 : 0.08</a:t>
                      </a:r>
                    </a:p>
                  </a:txBody>
                  <a:tcPr marL="96475" marR="96475" marT="48238" marB="48238"/>
                </a:tc>
                <a:extLst>
                  <a:ext uri="{0D108BD9-81ED-4DB2-BD59-A6C34878D82A}">
                    <a16:rowId xmlns:a16="http://schemas.microsoft.com/office/drawing/2014/main" val="2060187776"/>
                  </a:ext>
                </a:extLst>
              </a:tr>
              <a:tr h="503434">
                <a:tc>
                  <a:txBody>
                    <a:bodyPr/>
                    <a:lstStyle/>
                    <a:p>
                      <a:r>
                        <a:rPr lang="en-US" sz="1200" u="sng" dirty="0"/>
                        <a:t>Sat - 06/10 </a:t>
                      </a:r>
                    </a:p>
                    <a:p>
                      <a:endParaRPr lang="en-GB" sz="1200" dirty="0"/>
                    </a:p>
                  </a:txBody>
                  <a:tcPr marL="96475" marR="96475" marT="48238" marB="48238"/>
                </a:tc>
                <a:tc>
                  <a:txBody>
                    <a:bodyPr/>
                    <a:lstStyle/>
                    <a:p>
                      <a:r>
                        <a:rPr lang="en-GB" sz="1200" dirty="0"/>
                        <a:t>14:31</a:t>
                      </a:r>
                    </a:p>
                  </a:txBody>
                  <a:tcPr marL="96475" marR="96475" marT="48238" marB="48238"/>
                </a:tc>
                <a:tc>
                  <a:txBody>
                    <a:bodyPr/>
                    <a:lstStyle/>
                    <a:p>
                      <a:r>
                        <a:rPr lang="en-GB" sz="1200" dirty="0"/>
                        <a:t>Yes, more </a:t>
                      </a:r>
                    </a:p>
                    <a:p>
                      <a:r>
                        <a:rPr lang="en-GB" sz="1200" dirty="0"/>
                        <a:t>for DS2</a:t>
                      </a:r>
                    </a:p>
                  </a:txBody>
                  <a:tcPr marL="96475" marR="96475" marT="48238" marB="48238"/>
                </a:tc>
                <a:tc>
                  <a:txBody>
                    <a:bodyPr/>
                    <a:lstStyle/>
                    <a:p>
                      <a:r>
                        <a:rPr lang="en-GB" sz="1200" dirty="0"/>
                        <a:t>A,B,C LN2</a:t>
                      </a:r>
                    </a:p>
                    <a:p>
                      <a:r>
                        <a:rPr lang="en-GB" sz="1200" dirty="0"/>
                        <a:t>D -127°</a:t>
                      </a:r>
                    </a:p>
                  </a:txBody>
                  <a:tcPr marL="96475" marR="96475" marT="48238" marB="48238"/>
                </a:tc>
                <a:tc>
                  <a:txBody>
                    <a:bodyPr/>
                    <a:lstStyle/>
                    <a:p>
                      <a:r>
                        <a:rPr lang="en-GB" sz="1200" dirty="0"/>
                        <a:t>DS2: 17.5</a:t>
                      </a:r>
                    </a:p>
                    <a:p>
                      <a:r>
                        <a:rPr lang="en-GB" sz="1200" dirty="0"/>
                        <a:t>DS4: ~8</a:t>
                      </a:r>
                    </a:p>
                  </a:txBody>
                  <a:tcPr marL="96475" marR="96475" marT="48238" marB="48238"/>
                </a:tc>
                <a:tc>
                  <a:txBody>
                    <a:bodyPr/>
                    <a:lstStyle/>
                    <a:p>
                      <a:r>
                        <a:rPr lang="en-GB" sz="1200" dirty="0"/>
                        <a:t>92%</a:t>
                      </a:r>
                    </a:p>
                  </a:txBody>
                  <a:tcPr marL="96475" marR="96475" marT="48238" marB="48238"/>
                </a:tc>
                <a:tc>
                  <a:txBody>
                    <a:bodyPr/>
                    <a:lstStyle/>
                    <a:p>
                      <a:r>
                        <a:rPr lang="en-GB" sz="1200" dirty="0"/>
                        <a:t>250 (no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219306239"/>
                  </a:ext>
                </a:extLst>
              </a:tr>
              <a:tr h="544530">
                <a:tc>
                  <a:txBody>
                    <a:bodyPr/>
                    <a:lstStyle/>
                    <a:p>
                      <a:r>
                        <a:rPr lang="en-US" sz="1200" u="sng" dirty="0"/>
                        <a:t>Sun - 06/11 </a:t>
                      </a:r>
                    </a:p>
                  </a:txBody>
                  <a:tcPr marL="96475" marR="96475" marT="48238" marB="48238"/>
                </a:tc>
                <a:tc>
                  <a:txBody>
                    <a:bodyPr/>
                    <a:lstStyle/>
                    <a:p>
                      <a:r>
                        <a:rPr lang="en-GB" sz="1200" dirty="0"/>
                        <a:t>14:53</a:t>
                      </a:r>
                    </a:p>
                  </a:txBody>
                  <a:tcPr marL="96475" marR="96475" marT="48238" marB="48238"/>
                </a:tc>
                <a:tc>
                  <a:txBody>
                    <a:bodyPr/>
                    <a:lstStyle/>
                    <a:p>
                      <a:r>
                        <a:rPr lang="en-GB" sz="1200" dirty="0"/>
                        <a:t>DS2</a:t>
                      </a:r>
                      <a:br>
                        <a:rPr lang="en-GB" sz="1200" dirty="0"/>
                      </a:br>
                      <a:r>
                        <a:rPr lang="en-GB" sz="1200" dirty="0"/>
                        <a:t>Only LN2 </a:t>
                      </a:r>
                    </a:p>
                    <a:p>
                      <a:r>
                        <a:rPr lang="en-GB" sz="1200" dirty="0"/>
                        <a:t>for DS4</a:t>
                      </a:r>
                    </a:p>
                  </a:txBody>
                  <a:tcPr marL="96475" marR="96475" marT="48238" marB="48238"/>
                </a:tc>
                <a:tc>
                  <a:txBody>
                    <a:bodyPr/>
                    <a:lstStyle/>
                    <a:p>
                      <a:r>
                        <a:rPr lang="en-GB" sz="1200" dirty="0"/>
                        <a:t>A,B,C LN2</a:t>
                      </a:r>
                    </a:p>
                    <a:p>
                      <a:r>
                        <a:rPr lang="en-GB" sz="1200" dirty="0"/>
                        <a:t>D -108°</a:t>
                      </a:r>
                    </a:p>
                  </a:txBody>
                  <a:tcPr marL="96475" marR="96475" marT="48238" marB="48238"/>
                </a:tc>
                <a:tc>
                  <a:txBody>
                    <a:bodyPr/>
                    <a:lstStyle/>
                    <a:p>
                      <a:r>
                        <a:rPr lang="en-GB" sz="1200" dirty="0"/>
                        <a:t>DS2: ?</a:t>
                      </a:r>
                    </a:p>
                    <a:p>
                      <a:r>
                        <a:rPr lang="en-GB" sz="1200" dirty="0"/>
                        <a:t>DS4: ?</a:t>
                      </a:r>
                    </a:p>
                  </a:txBody>
                  <a:tcPr marL="96475" marR="96475" marT="48238" marB="48238"/>
                </a:tc>
                <a:tc>
                  <a:txBody>
                    <a:bodyPr/>
                    <a:lstStyle/>
                    <a:p>
                      <a:r>
                        <a:rPr lang="en-GB" sz="1200" dirty="0"/>
                        <a:t>86%</a:t>
                      </a:r>
                    </a:p>
                  </a:txBody>
                  <a:tcPr marL="96475" marR="96475" marT="48238" marB="48238"/>
                </a:tc>
                <a:tc>
                  <a:txBody>
                    <a:bodyPr/>
                    <a:lstStyle/>
                    <a:p>
                      <a:r>
                        <a:rPr lang="en-GB" sz="1200" dirty="0"/>
                        <a:t>250 when arrive, </a:t>
                      </a:r>
                    </a:p>
                    <a:p>
                      <a:r>
                        <a:rPr lang="en-GB" sz="1200" dirty="0"/>
                        <a:t>120 now</a:t>
                      </a:r>
                    </a:p>
                    <a:p>
                      <a:r>
                        <a:rPr lang="en-GB" sz="1200" dirty="0"/>
                        <a:t>(no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769482148"/>
                  </a:ext>
                </a:extLst>
              </a:tr>
              <a:tr h="534257">
                <a:tc>
                  <a:txBody>
                    <a:bodyPr/>
                    <a:lstStyle/>
                    <a:p>
                      <a:r>
                        <a:rPr lang="en-US" sz="1200" u="sng" dirty="0"/>
                        <a:t>Mon - 06/12</a:t>
                      </a:r>
                      <a:endParaRPr lang="en-GB" sz="1200" dirty="0"/>
                    </a:p>
                  </a:txBody>
                  <a:tcPr marL="96475" marR="96475" marT="48238" marB="48238"/>
                </a:tc>
                <a:tc>
                  <a:txBody>
                    <a:bodyPr/>
                    <a:lstStyle/>
                    <a:p>
                      <a:r>
                        <a:rPr lang="en-GB" sz="1200" dirty="0"/>
                        <a:t>09:10</a:t>
                      </a:r>
                    </a:p>
                  </a:txBody>
                  <a:tcPr marL="96475" marR="96475" marT="48238" marB="48238"/>
                </a:tc>
                <a:tc>
                  <a:txBody>
                    <a:bodyPr/>
                    <a:lstStyle/>
                    <a:p>
                      <a:r>
                        <a:rPr lang="en-GB" sz="1200" dirty="0"/>
                        <a:t>Same</a:t>
                      </a:r>
                    </a:p>
                  </a:txBody>
                  <a:tcPr marL="96475" marR="96475" marT="48238" marB="48238"/>
                </a:tc>
                <a:tc>
                  <a:txBody>
                    <a:bodyPr/>
                    <a:lstStyle/>
                    <a:p>
                      <a:r>
                        <a:rPr lang="en-GB" sz="1200" dirty="0"/>
                        <a:t>A,B,C LN2</a:t>
                      </a:r>
                    </a:p>
                    <a:p>
                      <a:r>
                        <a:rPr lang="en-GB" sz="1200" dirty="0"/>
                        <a:t>D -100°</a:t>
                      </a:r>
                    </a:p>
                  </a:txBody>
                  <a:tcPr marL="96475" marR="96475" marT="48238" marB="48238"/>
                </a:tc>
                <a:tc>
                  <a:txBody>
                    <a:bodyPr/>
                    <a:lstStyle/>
                    <a:p>
                      <a:r>
                        <a:rPr lang="en-GB" sz="1200" dirty="0"/>
                        <a:t>DS2: 7</a:t>
                      </a:r>
                    </a:p>
                    <a:p>
                      <a:r>
                        <a:rPr lang="en-GB" sz="1200" dirty="0"/>
                        <a:t>DS4: 15</a:t>
                      </a:r>
                    </a:p>
                  </a:txBody>
                  <a:tcPr marL="96475" marR="96475" marT="48238" marB="48238"/>
                </a:tc>
                <a:tc>
                  <a:txBody>
                    <a:bodyPr/>
                    <a:lstStyle/>
                    <a:p>
                      <a:r>
                        <a:rPr lang="en-GB" sz="1200" dirty="0"/>
                        <a:t>81%</a:t>
                      </a:r>
                    </a:p>
                  </a:txBody>
                  <a:tcPr marL="96475" marR="96475" marT="48238" marB="48238"/>
                </a:tc>
                <a:tc>
                  <a:txBody>
                    <a:bodyPr/>
                    <a:lstStyle/>
                    <a:p>
                      <a:r>
                        <a:rPr lang="en-GB" sz="1200" dirty="0"/>
                        <a:t>110 when arrive, </a:t>
                      </a:r>
                    </a:p>
                    <a:p>
                      <a:r>
                        <a:rPr lang="en-GB" sz="1200" dirty="0"/>
                        <a:t>120 now</a:t>
                      </a:r>
                    </a:p>
                    <a:p>
                      <a:r>
                        <a:rPr lang="en-GB" sz="1200" dirty="0"/>
                        <a:t>(no T)</a:t>
                      </a:r>
                    </a:p>
                  </a:txBody>
                  <a:tcPr marL="96475" marR="96475" marT="48238" marB="48238"/>
                </a:tc>
                <a:tc>
                  <a:txBody>
                    <a:bodyPr/>
                    <a:lstStyle/>
                    <a:p>
                      <a:r>
                        <a:rPr lang="en-GB" sz="1200" dirty="0"/>
                        <a:t>V2: 24</a:t>
                      </a:r>
                    </a:p>
                    <a:p>
                      <a:r>
                        <a:rPr lang="en-GB" sz="1200" dirty="0"/>
                        <a:t>V4: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2840766922"/>
                  </a:ext>
                </a:extLst>
              </a:tr>
              <a:tr h="534257">
                <a:tc>
                  <a:txBody>
                    <a:bodyPr/>
                    <a:lstStyle/>
                    <a:p>
                      <a:r>
                        <a:rPr lang="en-GB" sz="1200" u="sng" dirty="0"/>
                        <a:t>Tue - 06/13</a:t>
                      </a:r>
                    </a:p>
                  </a:txBody>
                  <a:tcPr marL="74241" marR="74241" marT="37121" marB="37121"/>
                </a:tc>
                <a:tc>
                  <a:txBody>
                    <a:bodyPr/>
                    <a:lstStyle/>
                    <a:p>
                      <a:r>
                        <a:rPr lang="en-GB" sz="1200" dirty="0"/>
                        <a:t>11:06</a:t>
                      </a:r>
                    </a:p>
                  </a:txBody>
                  <a:tcPr marL="74241" marR="74241" marT="37121" marB="37121"/>
                </a:tc>
                <a:tc>
                  <a:txBody>
                    <a:bodyPr/>
                    <a:lstStyle/>
                    <a:p>
                      <a:r>
                        <a:rPr lang="en-GB" sz="1200" dirty="0"/>
                        <a:t>Seems less on DS2</a:t>
                      </a:r>
                    </a:p>
                  </a:txBody>
                  <a:tcPr marL="74241" marR="74241" marT="37121" marB="37121"/>
                </a:tc>
                <a:tc>
                  <a:txBody>
                    <a:bodyPr/>
                    <a:lstStyle/>
                    <a:p>
                      <a:r>
                        <a:rPr lang="en-GB" sz="1200" dirty="0"/>
                        <a:t>A,B,C LN2</a:t>
                      </a:r>
                    </a:p>
                    <a:p>
                      <a:r>
                        <a:rPr lang="en-GB" sz="1200" dirty="0"/>
                        <a:t>D -177.6°</a:t>
                      </a:r>
                    </a:p>
                  </a:txBody>
                  <a:tcPr marL="74241" marR="74241" marT="37121" marB="37121"/>
                </a:tc>
                <a:tc>
                  <a:txBody>
                    <a:bodyPr/>
                    <a:lstStyle/>
                    <a:p>
                      <a:r>
                        <a:rPr lang="en-GB" sz="1200" dirty="0"/>
                        <a:t>DS2: 6</a:t>
                      </a:r>
                    </a:p>
                    <a:p>
                      <a:r>
                        <a:rPr lang="en-GB" sz="1200" dirty="0"/>
                        <a:t>DS4: 16</a:t>
                      </a:r>
                    </a:p>
                  </a:txBody>
                  <a:tcPr marL="74241" marR="74241" marT="37121" marB="37121"/>
                </a:tc>
                <a:tc>
                  <a:txBody>
                    <a:bodyPr/>
                    <a:lstStyle/>
                    <a:p>
                      <a:r>
                        <a:rPr lang="en-GB" sz="1200" dirty="0"/>
                        <a:t>90%</a:t>
                      </a:r>
                    </a:p>
                  </a:txBody>
                  <a:tcPr marL="74241" marR="74241" marT="37121" marB="37121"/>
                </a:tc>
                <a:tc>
                  <a:txBody>
                    <a:bodyPr/>
                    <a:lstStyle/>
                    <a:p>
                      <a:r>
                        <a:rPr lang="en-GB" sz="1200" dirty="0"/>
                        <a:t>250 L/h,</a:t>
                      </a:r>
                    </a:p>
                    <a:p>
                      <a:r>
                        <a:rPr lang="en-GB" sz="1200" dirty="0"/>
                        <a:t>(T)</a:t>
                      </a:r>
                    </a:p>
                  </a:txBody>
                  <a:tcPr marL="74241" marR="74241" marT="37121" marB="37121"/>
                </a:tc>
                <a:tc>
                  <a:txBody>
                    <a:bodyPr/>
                    <a:lstStyle/>
                    <a:p>
                      <a:r>
                        <a:rPr lang="en-GB" sz="1200" dirty="0"/>
                        <a:t>V2: 24</a:t>
                      </a:r>
                    </a:p>
                    <a:p>
                      <a:r>
                        <a:rPr lang="en-GB" sz="1200" dirty="0"/>
                        <a:t>V4: 24</a:t>
                      </a:r>
                    </a:p>
                  </a:txBody>
                  <a:tcPr marL="74241" marR="74241" marT="37121" marB="37121"/>
                </a:tc>
                <a:tc>
                  <a:txBody>
                    <a:bodyPr/>
                    <a:lstStyle/>
                    <a:p>
                      <a:r>
                        <a:rPr lang="en-GB" sz="1200" dirty="0"/>
                        <a:t>I2 : 0.09</a:t>
                      </a:r>
                    </a:p>
                    <a:p>
                      <a:r>
                        <a:rPr lang="en-GB" sz="1200" dirty="0"/>
                        <a:t>I4 : 0.09</a:t>
                      </a:r>
                    </a:p>
                  </a:txBody>
                  <a:tcPr marL="74241" marR="74241" marT="37121" marB="37121"/>
                </a:tc>
                <a:extLst>
                  <a:ext uri="{0D108BD9-81ED-4DB2-BD59-A6C34878D82A}">
                    <a16:rowId xmlns:a16="http://schemas.microsoft.com/office/drawing/2014/main" val="3621194871"/>
                  </a:ext>
                </a:extLst>
              </a:tr>
              <a:tr h="534257">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1876923696"/>
                  </a:ext>
                </a:extLst>
              </a:tr>
              <a:tr h="534257">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1006448927"/>
                  </a:ext>
                </a:extLst>
              </a:tr>
              <a:tr h="534257">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2982619969"/>
                  </a:ext>
                </a:extLst>
              </a:tr>
            </a:tbl>
          </a:graphicData>
        </a:graphic>
      </p:graphicFrame>
    </p:spTree>
    <p:extLst>
      <p:ext uri="{BB962C8B-B14F-4D97-AF65-F5344CB8AC3E}">
        <p14:creationId xmlns:p14="http://schemas.microsoft.com/office/powerpoint/2010/main" val="134515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texte, diagramme, ligne, Tracé&#10;&#10;Description générée automatiquement">
            <a:extLst>
              <a:ext uri="{FF2B5EF4-FFF2-40B4-BE49-F238E27FC236}">
                <a16:creationId xmlns:a16="http://schemas.microsoft.com/office/drawing/2014/main" id="{EDF4F1C4-364B-E941-93D4-F1D0E39E5FDC}"/>
              </a:ext>
            </a:extLst>
          </p:cNvPr>
          <p:cNvPicPr>
            <a:picLocks noChangeAspect="1"/>
          </p:cNvPicPr>
          <p:nvPr/>
        </p:nvPicPr>
        <p:blipFill>
          <a:blip r:embed="rId2"/>
          <a:stretch>
            <a:fillRect/>
          </a:stretch>
        </p:blipFill>
        <p:spPr>
          <a:xfrm>
            <a:off x="3603017" y="1502505"/>
            <a:ext cx="8450753" cy="5070452"/>
          </a:xfrm>
          <a:prstGeom prst="rect">
            <a:avLst/>
          </a:prstGeom>
        </p:spPr>
      </p:pic>
      <p:sp>
        <p:nvSpPr>
          <p:cNvPr id="2" name="Titre 1">
            <a:extLst>
              <a:ext uri="{FF2B5EF4-FFF2-40B4-BE49-F238E27FC236}">
                <a16:creationId xmlns:a16="http://schemas.microsoft.com/office/drawing/2014/main" id="{CBD186EA-4292-E0C8-79CB-D227C8BCB7B2}"/>
              </a:ext>
            </a:extLst>
          </p:cNvPr>
          <p:cNvSpPr>
            <a:spLocks noGrp="1"/>
          </p:cNvSpPr>
          <p:nvPr>
            <p:ph type="title"/>
          </p:nvPr>
        </p:nvSpPr>
        <p:spPr>
          <a:xfrm>
            <a:off x="1133483" y="847966"/>
            <a:ext cx="9219057" cy="704088"/>
          </a:xfrm>
        </p:spPr>
        <p:txBody>
          <a:bodyPr/>
          <a:lstStyle/>
          <a:p>
            <a:r>
              <a:rPr lang="en-GB" dirty="0"/>
              <a:t>Temperature changes since Friday 6PM</a:t>
            </a:r>
          </a:p>
        </p:txBody>
      </p:sp>
      <p:sp>
        <p:nvSpPr>
          <p:cNvPr id="6" name="ZoneTexte 5">
            <a:extLst>
              <a:ext uri="{FF2B5EF4-FFF2-40B4-BE49-F238E27FC236}">
                <a16:creationId xmlns:a16="http://schemas.microsoft.com/office/drawing/2014/main" id="{40C82995-408E-4BE6-1C72-CEDA5477BCC0}"/>
              </a:ext>
            </a:extLst>
          </p:cNvPr>
          <p:cNvSpPr txBox="1"/>
          <p:nvPr/>
        </p:nvSpPr>
        <p:spPr>
          <a:xfrm>
            <a:off x="5235477" y="5355495"/>
            <a:ext cx="2249214" cy="276999"/>
          </a:xfrm>
          <a:prstGeom prst="rect">
            <a:avLst/>
          </a:prstGeom>
          <a:noFill/>
        </p:spPr>
        <p:txBody>
          <a:bodyPr wrap="square" rtlCol="0">
            <a:spAutoFit/>
          </a:bodyPr>
          <a:lstStyle/>
          <a:p>
            <a:r>
              <a:rPr lang="en-GB" sz="1200" b="1" dirty="0" err="1"/>
              <a:t>LAr</a:t>
            </a:r>
            <a:r>
              <a:rPr lang="en-GB" sz="1200" b="1" dirty="0"/>
              <a:t> Temperature</a:t>
            </a:r>
          </a:p>
        </p:txBody>
      </p:sp>
      <p:cxnSp>
        <p:nvCxnSpPr>
          <p:cNvPr id="8" name="Connecteur droit avec flèche 7">
            <a:extLst>
              <a:ext uri="{FF2B5EF4-FFF2-40B4-BE49-F238E27FC236}">
                <a16:creationId xmlns:a16="http://schemas.microsoft.com/office/drawing/2014/main" id="{68511137-B495-9997-536D-EA47B9FD0C99}"/>
              </a:ext>
            </a:extLst>
          </p:cNvPr>
          <p:cNvCxnSpPr>
            <a:cxnSpLocks/>
          </p:cNvCxnSpPr>
          <p:nvPr/>
        </p:nvCxnSpPr>
        <p:spPr>
          <a:xfrm flipV="1">
            <a:off x="9757941" y="2547967"/>
            <a:ext cx="1432798" cy="11729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59DF7C98-22C0-DA07-A7E4-79FB93F4F6A0}"/>
              </a:ext>
            </a:extLst>
          </p:cNvPr>
          <p:cNvSpPr txBox="1"/>
          <p:nvPr/>
        </p:nvSpPr>
        <p:spPr>
          <a:xfrm>
            <a:off x="9117151" y="3626855"/>
            <a:ext cx="767255" cy="646331"/>
          </a:xfrm>
          <a:prstGeom prst="rect">
            <a:avLst/>
          </a:prstGeom>
          <a:noFill/>
        </p:spPr>
        <p:txBody>
          <a:bodyPr wrap="square" rtlCol="0">
            <a:spAutoFit/>
          </a:bodyPr>
          <a:lstStyle/>
          <a:p>
            <a:r>
              <a:rPr lang="en-GB" b="1" dirty="0"/>
              <a:t>Tank refill</a:t>
            </a:r>
          </a:p>
        </p:txBody>
      </p:sp>
      <p:sp>
        <p:nvSpPr>
          <p:cNvPr id="3" name="Espace réservé du numéro de diapositive 2">
            <a:extLst>
              <a:ext uri="{FF2B5EF4-FFF2-40B4-BE49-F238E27FC236}">
                <a16:creationId xmlns:a16="http://schemas.microsoft.com/office/drawing/2014/main" id="{5D4B9280-C10E-2D63-359C-355D6770770F}"/>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4" name="Image 3">
            <a:extLst>
              <a:ext uri="{FF2B5EF4-FFF2-40B4-BE49-F238E27FC236}">
                <a16:creationId xmlns:a16="http://schemas.microsoft.com/office/drawing/2014/main" id="{060E46A3-F1DB-A0FB-4CBC-5B3BDA8954FB}"/>
              </a:ext>
            </a:extLst>
          </p:cNvPr>
          <p:cNvPicPr>
            <a:picLocks noChangeAspect="1"/>
          </p:cNvPicPr>
          <p:nvPr/>
        </p:nvPicPr>
        <p:blipFill>
          <a:blip r:embed="rId3"/>
          <a:stretch>
            <a:fillRect/>
          </a:stretch>
        </p:blipFill>
        <p:spPr>
          <a:xfrm>
            <a:off x="211303" y="2407293"/>
            <a:ext cx="3391714" cy="3260877"/>
          </a:xfrm>
          <a:prstGeom prst="rect">
            <a:avLst/>
          </a:prstGeom>
        </p:spPr>
      </p:pic>
    </p:spTree>
    <p:extLst>
      <p:ext uri="{BB962C8B-B14F-4D97-AF65-F5344CB8AC3E}">
        <p14:creationId xmlns:p14="http://schemas.microsoft.com/office/powerpoint/2010/main" val="2786278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Peter and Pascal was there, no other commentary needed.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Friday - 06/09 18:00</a:t>
            </a:r>
            <a:endParaRPr lang="en-US" sz="3200" u="sng" dirty="0"/>
          </a:p>
        </p:txBody>
      </p:sp>
      <p:pic>
        <p:nvPicPr>
          <p:cNvPr id="12" name="Espace réservé pour une image  5" descr="Une image contenant art&#10;&#10;Description générée automatiquement avec une confiance moyenne">
            <a:extLst>
              <a:ext uri="{FF2B5EF4-FFF2-40B4-BE49-F238E27FC236}">
                <a16:creationId xmlns:a16="http://schemas.microsoft.com/office/drawing/2014/main" id="{C1DB9746-FC6C-CAAD-1329-17C03981F307}"/>
              </a:ext>
            </a:extLst>
          </p:cNvPr>
          <p:cNvPicPr>
            <a:picLocks noChangeAspect="1"/>
          </p:cNvPicPr>
          <p:nvPr/>
        </p:nvPicPr>
        <p:blipFill rotWithShape="1">
          <a:blip r:embed="rId2"/>
          <a:srcRect l="17130" t="42845" r="32297" b="30765"/>
          <a:stretch/>
        </p:blipFill>
        <p:spPr>
          <a:xfrm>
            <a:off x="5435242" y="2047567"/>
            <a:ext cx="3153024" cy="2925097"/>
          </a:xfrm>
          <a:prstGeom prst="roundRect">
            <a:avLst>
              <a:gd name="adj" fmla="val 0"/>
            </a:avLst>
          </a:prstGeom>
          <a:effectLst>
            <a:outerShdw blurRad="50800" dist="50800" dir="5400000" algn="tl" rotWithShape="0">
              <a:srgbClr val="000000">
                <a:alpha val="43000"/>
              </a:srgbClr>
            </a:outerShdw>
          </a:effectLst>
        </p:spPr>
      </p:pic>
      <p:pic>
        <p:nvPicPr>
          <p:cNvPr id="13" name="Image 12" descr="Une image contenant boisson gazeuse&#10;&#10;Description générée automatiquement">
            <a:extLst>
              <a:ext uri="{FF2B5EF4-FFF2-40B4-BE49-F238E27FC236}">
                <a16:creationId xmlns:a16="http://schemas.microsoft.com/office/drawing/2014/main" id="{0768E95B-20A2-E90D-2853-8BF5328BA94E}"/>
              </a:ext>
            </a:extLst>
          </p:cNvPr>
          <p:cNvPicPr>
            <a:picLocks noChangeAspect="1"/>
          </p:cNvPicPr>
          <p:nvPr/>
        </p:nvPicPr>
        <p:blipFill rotWithShape="1">
          <a:blip r:embed="rId3"/>
          <a:srcRect t="50143" r="25616" b="19750"/>
          <a:stretch/>
        </p:blipFill>
        <p:spPr>
          <a:xfrm>
            <a:off x="8850979" y="2364656"/>
            <a:ext cx="3183705" cy="2290917"/>
          </a:xfrm>
          <a:prstGeom prst="rect">
            <a:avLst/>
          </a:prstGeom>
          <a:effectLst>
            <a:softEdge rad="0"/>
          </a:effectLst>
        </p:spPr>
      </p:pic>
      <p:sp>
        <p:nvSpPr>
          <p:cNvPr id="14" name="ZoneTexte 13">
            <a:extLst>
              <a:ext uri="{FF2B5EF4-FFF2-40B4-BE49-F238E27FC236}">
                <a16:creationId xmlns:a16="http://schemas.microsoft.com/office/drawing/2014/main" id="{39B27B41-E967-F7A9-8B00-D13C194DB880}"/>
              </a:ext>
            </a:extLst>
          </p:cNvPr>
          <p:cNvSpPr txBox="1"/>
          <p:nvPr/>
        </p:nvSpPr>
        <p:spPr>
          <a:xfrm>
            <a:off x="6164826" y="5073445"/>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71B2C23D-0A1D-5BF9-6C0B-27E2D96F1647}"/>
              </a:ext>
            </a:extLst>
          </p:cNvPr>
          <p:cNvSpPr txBox="1"/>
          <p:nvPr/>
        </p:nvSpPr>
        <p:spPr>
          <a:xfrm>
            <a:off x="9513682" y="4972664"/>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5E7674D8-C365-F42F-96D5-3EFCF7E42D13}"/>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092252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Seems to have LN2 at the bottom of the tube : might prevent ice formation ? Need to check tension inside.</a:t>
            </a:r>
          </a:p>
          <a:p>
            <a:pPr marL="285750" indent="-285750">
              <a:buFont typeface="Arial" panose="020B0604020202020204" pitchFamily="34" charset="0"/>
              <a:buChar char="•"/>
            </a:pPr>
            <a:r>
              <a:rPr lang="en-US" dirty="0"/>
              <a:t>I thought ice was blocking the source, but by checking tension it seems fine.</a:t>
            </a:r>
          </a:p>
          <a:p>
            <a:pPr marL="285750" indent="-285750">
              <a:buFont typeface="Arial" panose="020B0604020202020204" pitchFamily="34" charset="0"/>
              <a:buChar char="•"/>
            </a:pPr>
            <a:r>
              <a:rPr lang="en-US" dirty="0"/>
              <a:t>Every other parameter seems fine. </a:t>
            </a:r>
          </a:p>
          <a:p>
            <a:pPr marL="285750" indent="-285750">
              <a:buFont typeface="Arial" panose="020B0604020202020204" pitchFamily="34" charset="0"/>
              <a:buChar char="•"/>
            </a:pPr>
            <a:r>
              <a:rPr lang="en-US" dirty="0"/>
              <a:t>Cryo level dropped by 5% in 20h. So ~6%/day ? I’ll check on Sunday</a:t>
            </a:r>
          </a:p>
          <a:p>
            <a:pPr marL="285750" indent="-285750">
              <a:buFont typeface="Arial" panose="020B0604020202020204" pitchFamily="34" charset="0"/>
              <a:buChar char="•"/>
            </a:pPr>
            <a:r>
              <a:rPr lang="en-US" dirty="0"/>
              <a:t>Monitoring for motors stopped around 2AM (on Saturday). I had to put it back on. </a:t>
            </a:r>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Saturday - 06/10 14:31</a:t>
            </a:r>
            <a:endParaRPr lang="en-US" sz="3200" u="sng" dirty="0"/>
          </a:p>
        </p:txBody>
      </p:sp>
      <p:sp>
        <p:nvSpPr>
          <p:cNvPr id="11" name="Espace réservé du texte 3">
            <a:extLst>
              <a:ext uri="{FF2B5EF4-FFF2-40B4-BE49-F238E27FC236}">
                <a16:creationId xmlns:a16="http://schemas.microsoft.com/office/drawing/2014/main" id="{934B8A99-EB66-BDB5-F976-9A443BC44320}"/>
              </a:ext>
            </a:extLst>
          </p:cNvPr>
          <p:cNvSpPr txBox="1">
            <a:spLocks/>
          </p:cNvSpPr>
          <p:nvPr/>
        </p:nvSpPr>
        <p:spPr bwMode="gray">
          <a:xfrm>
            <a:off x="1995306" y="4602773"/>
            <a:ext cx="3859212" cy="3688652"/>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2">
                    <a:lumMod val="40000"/>
                    <a:lumOff val="6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3" name="Image 2" descr="Une image contenant art, goutte, yeux&#10;&#10;Description générée automatiquement avec une confiance moyenne">
            <a:extLst>
              <a:ext uri="{FF2B5EF4-FFF2-40B4-BE49-F238E27FC236}">
                <a16:creationId xmlns:a16="http://schemas.microsoft.com/office/drawing/2014/main" id="{F5F60246-864B-77AA-CCA4-8953F8E31EAD}"/>
              </a:ext>
            </a:extLst>
          </p:cNvPr>
          <p:cNvPicPr>
            <a:picLocks noChangeAspect="1"/>
          </p:cNvPicPr>
          <p:nvPr/>
        </p:nvPicPr>
        <p:blipFill rotWithShape="1">
          <a:blip r:embed="rId2"/>
          <a:srcRect l="18202" t="44301" r="34503" b="29032"/>
          <a:stretch/>
        </p:blipFill>
        <p:spPr>
          <a:xfrm>
            <a:off x="8930068" y="2336364"/>
            <a:ext cx="2730610" cy="2737082"/>
          </a:xfrm>
          <a:prstGeom prst="rect">
            <a:avLst/>
          </a:prstGeom>
        </p:spPr>
      </p:pic>
      <p:pic>
        <p:nvPicPr>
          <p:cNvPr id="6" name="Image 5" descr="Une image contenant goutte, boisson gazeuse, eau, gouttelette&#10;&#10;Description générée automatiquement">
            <a:extLst>
              <a:ext uri="{FF2B5EF4-FFF2-40B4-BE49-F238E27FC236}">
                <a16:creationId xmlns:a16="http://schemas.microsoft.com/office/drawing/2014/main" id="{E492F6E0-CF2E-0E36-10FA-6CA69C85A884}"/>
              </a:ext>
            </a:extLst>
          </p:cNvPr>
          <p:cNvPicPr>
            <a:picLocks noChangeAspect="1"/>
          </p:cNvPicPr>
          <p:nvPr/>
        </p:nvPicPr>
        <p:blipFill rotWithShape="1">
          <a:blip r:embed="rId3"/>
          <a:srcRect l="46790" t="46214" r="38246" b="31220"/>
          <a:stretch/>
        </p:blipFill>
        <p:spPr>
          <a:xfrm>
            <a:off x="5604387" y="2579775"/>
            <a:ext cx="2930014" cy="2485398"/>
          </a:xfrm>
          <a:prstGeom prst="rect">
            <a:avLst/>
          </a:prstGeom>
        </p:spPr>
      </p:pic>
      <p:sp>
        <p:nvSpPr>
          <p:cNvPr id="8" name="ZoneTexte 7">
            <a:extLst>
              <a:ext uri="{FF2B5EF4-FFF2-40B4-BE49-F238E27FC236}">
                <a16:creationId xmlns:a16="http://schemas.microsoft.com/office/drawing/2014/main" id="{918728CD-A11F-65B1-A3D6-88AFDCA7122C}"/>
              </a:ext>
            </a:extLst>
          </p:cNvPr>
          <p:cNvSpPr txBox="1"/>
          <p:nvPr/>
        </p:nvSpPr>
        <p:spPr>
          <a:xfrm>
            <a:off x="6243484" y="5184129"/>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5BA6E59D-467C-B73D-9F71-552A717E1657}"/>
              </a:ext>
            </a:extLst>
          </p:cNvPr>
          <p:cNvSpPr txBox="1"/>
          <p:nvPr/>
        </p:nvSpPr>
        <p:spPr>
          <a:xfrm>
            <a:off x="9592340" y="5083348"/>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74F0838A-67B9-C576-CE83-364DDDC5CF0A}"/>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93327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6:45 AM. 16h 16min from the start. It was ~15h yesterday. The program seems to stop around those time (15h after starting).</a:t>
            </a:r>
          </a:p>
          <a:p>
            <a:pPr marL="285750" indent="-285750">
              <a:buFont typeface="Arial" panose="020B0604020202020204" pitchFamily="34" charset="0"/>
              <a:buChar char="•"/>
            </a:pPr>
            <a:r>
              <a:rPr lang="en-US" dirty="0"/>
              <a:t>By forgetting to put the lid on the left tube, the plastic cap blocked the pulley and stop the movement. Fixed it by relax, putting rope back on pulley then locate and move it back to its position.</a:t>
            </a:r>
          </a:p>
          <a:p>
            <a:pPr marL="285750" indent="-285750">
              <a:buFont typeface="Arial" panose="020B0604020202020204" pitchFamily="34" charset="0"/>
              <a:buChar char="•"/>
            </a:pPr>
            <a:r>
              <a:rPr lang="en-US" dirty="0"/>
              <a:t>6% less LN2 in the tank. So, it seems 6%/day.</a:t>
            </a:r>
          </a:p>
          <a:p>
            <a:pPr marL="285750" indent="-285750">
              <a:buFont typeface="Arial" panose="020B0604020202020204" pitchFamily="34" charset="0"/>
              <a:buChar char="•"/>
            </a:pPr>
            <a:r>
              <a:rPr lang="en-US" dirty="0"/>
              <a:t>Liquid air inside tube, around 50cm from the top (position 570).</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Sunday - 06/11 14:53</a:t>
            </a:r>
            <a:endParaRPr lang="en-US" sz="3200" u="sng" dirty="0"/>
          </a:p>
        </p:txBody>
      </p:sp>
      <p:pic>
        <p:nvPicPr>
          <p:cNvPr id="3" name="Image 2" descr="Une image contenant gros plan, art, yeux&#10;&#10;Description générée automatiquement">
            <a:extLst>
              <a:ext uri="{FF2B5EF4-FFF2-40B4-BE49-F238E27FC236}">
                <a16:creationId xmlns:a16="http://schemas.microsoft.com/office/drawing/2014/main" id="{113B6E1E-E08A-DE61-7277-8917F7C5076F}"/>
              </a:ext>
            </a:extLst>
          </p:cNvPr>
          <p:cNvPicPr>
            <a:picLocks noChangeAspect="1"/>
          </p:cNvPicPr>
          <p:nvPr/>
        </p:nvPicPr>
        <p:blipFill rotWithShape="1">
          <a:blip r:embed="rId2"/>
          <a:srcRect l="45089" t="42653" r="33750" b="27664"/>
          <a:stretch/>
        </p:blipFill>
        <p:spPr>
          <a:xfrm>
            <a:off x="9185987" y="2411186"/>
            <a:ext cx="2579914" cy="2035628"/>
          </a:xfrm>
          <a:prstGeom prst="rect">
            <a:avLst/>
          </a:prstGeom>
        </p:spPr>
      </p:pic>
      <p:pic>
        <p:nvPicPr>
          <p:cNvPr id="6" name="Image 5" descr="Une image contenant art&#10;&#10;Description générée automatiquement avec une confiance moyenne">
            <a:extLst>
              <a:ext uri="{FF2B5EF4-FFF2-40B4-BE49-F238E27FC236}">
                <a16:creationId xmlns:a16="http://schemas.microsoft.com/office/drawing/2014/main" id="{63FD4550-2DA3-4411-5F94-CF458738AACC}"/>
              </a:ext>
            </a:extLst>
          </p:cNvPr>
          <p:cNvPicPr>
            <a:picLocks noChangeAspect="1"/>
          </p:cNvPicPr>
          <p:nvPr/>
        </p:nvPicPr>
        <p:blipFill rotWithShape="1">
          <a:blip r:embed="rId3"/>
          <a:srcRect l="30592" t="42529" r="41754" b="40356"/>
          <a:stretch/>
        </p:blipFill>
        <p:spPr>
          <a:xfrm>
            <a:off x="6213084" y="2255227"/>
            <a:ext cx="2133600" cy="2347546"/>
          </a:xfrm>
          <a:prstGeom prst="rect">
            <a:avLst/>
          </a:prstGeom>
        </p:spPr>
      </p:pic>
      <p:sp>
        <p:nvSpPr>
          <p:cNvPr id="8" name="ZoneTexte 7">
            <a:extLst>
              <a:ext uri="{FF2B5EF4-FFF2-40B4-BE49-F238E27FC236}">
                <a16:creationId xmlns:a16="http://schemas.microsoft.com/office/drawing/2014/main" id="{83CCB655-AD31-9043-D0E2-5B17AF6677D9}"/>
              </a:ext>
            </a:extLst>
          </p:cNvPr>
          <p:cNvSpPr txBox="1"/>
          <p:nvPr/>
        </p:nvSpPr>
        <p:spPr>
          <a:xfrm>
            <a:off x="6488387" y="4602773"/>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1E5713A9-C06C-98D1-FD8C-C0074FEF951A}"/>
              </a:ext>
            </a:extLst>
          </p:cNvPr>
          <p:cNvSpPr txBox="1"/>
          <p:nvPr/>
        </p:nvSpPr>
        <p:spPr>
          <a:xfrm>
            <a:off x="9546796" y="4602773"/>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DE3EBB55-672A-A54D-92B4-367989B4BB1D}"/>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8641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4:44 AM. </a:t>
            </a:r>
          </a:p>
          <a:p>
            <a:pPr marL="285750" indent="-285750">
              <a:buFont typeface="Arial" panose="020B0604020202020204" pitchFamily="34" charset="0"/>
              <a:buChar char="•"/>
            </a:pPr>
            <a:r>
              <a:rPr lang="en-US" dirty="0"/>
              <a:t>5% less LN2 in the tank. So, it seems 6.6%/day.</a:t>
            </a:r>
          </a:p>
          <a:p>
            <a:pPr marL="285750" indent="-285750">
              <a:buFont typeface="Arial" panose="020B0604020202020204" pitchFamily="34" charset="0"/>
              <a:buChar char="•"/>
            </a:pPr>
            <a:r>
              <a:rPr lang="en-US" dirty="0"/>
              <a:t>When flushing with Laetitia (put gN2 at 250 and block air exit on left side), some liquid was seen on the right side. </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815702" y="410218"/>
            <a:ext cx="4017575" cy="1188528"/>
          </a:xfrm>
        </p:spPr>
        <p:txBody>
          <a:bodyPr>
            <a:normAutofit/>
          </a:bodyPr>
          <a:lstStyle/>
          <a:p>
            <a:r>
              <a:rPr lang="en-US" sz="3200" b="1" u="sng" dirty="0"/>
              <a:t>Commentaries :</a:t>
            </a:r>
            <a:br>
              <a:rPr lang="en-US" sz="3200" b="1" u="sng" dirty="0"/>
            </a:br>
            <a:r>
              <a:rPr lang="en-US" sz="2000" u="sng" dirty="0"/>
              <a:t>Monday - 06/12 09:10</a:t>
            </a:r>
            <a:endParaRPr lang="en-US" sz="3200" u="sng" dirty="0"/>
          </a:p>
        </p:txBody>
      </p:sp>
      <p:pic>
        <p:nvPicPr>
          <p:cNvPr id="5" name="Image 4" descr="Une image contenant yeux, goutte, eau&#10;&#10;Description générée automatiquement avec une confiance moyenne">
            <a:extLst>
              <a:ext uri="{FF2B5EF4-FFF2-40B4-BE49-F238E27FC236}">
                <a16:creationId xmlns:a16="http://schemas.microsoft.com/office/drawing/2014/main" id="{482A761B-C1C3-5532-77BF-0E4BCB450E5B}"/>
              </a:ext>
            </a:extLst>
          </p:cNvPr>
          <p:cNvPicPr>
            <a:picLocks noChangeAspect="1"/>
          </p:cNvPicPr>
          <p:nvPr/>
        </p:nvPicPr>
        <p:blipFill rotWithShape="1">
          <a:blip r:embed="rId2"/>
          <a:srcRect l="27667" t="45442" r="45001" b="38912"/>
          <a:stretch/>
        </p:blipFill>
        <p:spPr>
          <a:xfrm>
            <a:off x="6347926" y="2236287"/>
            <a:ext cx="2343943" cy="2385426"/>
          </a:xfrm>
          <a:prstGeom prst="rect">
            <a:avLst/>
          </a:prstGeom>
        </p:spPr>
      </p:pic>
      <p:pic>
        <p:nvPicPr>
          <p:cNvPr id="13" name="Image 12" descr="Une image contenant goutte, eau, gouttelette&#10;&#10;Description générée automatiquement">
            <a:extLst>
              <a:ext uri="{FF2B5EF4-FFF2-40B4-BE49-F238E27FC236}">
                <a16:creationId xmlns:a16="http://schemas.microsoft.com/office/drawing/2014/main" id="{A91CAB74-7329-B96C-E350-8F7EBB15D7AC}"/>
              </a:ext>
            </a:extLst>
          </p:cNvPr>
          <p:cNvPicPr>
            <a:picLocks noChangeAspect="1"/>
          </p:cNvPicPr>
          <p:nvPr/>
        </p:nvPicPr>
        <p:blipFill rotWithShape="1">
          <a:blip r:embed="rId3"/>
          <a:srcRect l="18095" t="44480" r="44778" b="35656"/>
          <a:stretch/>
        </p:blipFill>
        <p:spPr>
          <a:xfrm>
            <a:off x="9093112" y="2236287"/>
            <a:ext cx="2507950" cy="2385426"/>
          </a:xfrm>
          <a:prstGeom prst="rect">
            <a:avLst/>
          </a:prstGeom>
        </p:spPr>
      </p:pic>
      <p:sp>
        <p:nvSpPr>
          <p:cNvPr id="14" name="ZoneTexte 13">
            <a:extLst>
              <a:ext uri="{FF2B5EF4-FFF2-40B4-BE49-F238E27FC236}">
                <a16:creationId xmlns:a16="http://schemas.microsoft.com/office/drawing/2014/main" id="{22595C0C-1783-6887-65BD-86FE46D751A7}"/>
              </a:ext>
            </a:extLst>
          </p:cNvPr>
          <p:cNvSpPr txBox="1"/>
          <p:nvPr/>
        </p:nvSpPr>
        <p:spPr>
          <a:xfrm>
            <a:off x="6677259" y="4751122"/>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880EA876-2714-8A4E-0C18-6A0B00CF6906}"/>
              </a:ext>
            </a:extLst>
          </p:cNvPr>
          <p:cNvSpPr txBox="1"/>
          <p:nvPr/>
        </p:nvSpPr>
        <p:spPr>
          <a:xfrm>
            <a:off x="9429627" y="4751122"/>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0CF4D910-7D72-F897-5E9B-D2ED9155E071}"/>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538441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FF3163B-141B-BBC5-868C-174FEDFDB286}"/>
              </a:ext>
            </a:extLst>
          </p:cNvPr>
          <p:cNvSpPr>
            <a:spLocks noGrp="1"/>
          </p:cNvSpPr>
          <p:nvPr>
            <p:ph sz="half" idx="1"/>
          </p:nvPr>
        </p:nvSpPr>
        <p:spPr>
          <a:xfrm>
            <a:off x="1155192" y="2377358"/>
            <a:ext cx="4828032" cy="4210255"/>
          </a:xfrm>
        </p:spPr>
        <p:txBody>
          <a:bodyPr>
            <a:normAutofit/>
          </a:bodyPr>
          <a:lstStyle/>
          <a:p>
            <a:pPr marL="285750" indent="-285750">
              <a:buFont typeface="Arial" panose="020B0604020202020204" pitchFamily="34" charset="0"/>
              <a:buChar char="•"/>
            </a:pPr>
            <a:r>
              <a:rPr lang="en-US" dirty="0"/>
              <a:t>Monitoring stopped again at 2:27 AM.</a:t>
            </a:r>
          </a:p>
          <a:p>
            <a:pPr marL="285750" indent="-285750">
              <a:buFont typeface="Arial" panose="020B0604020202020204" pitchFamily="34" charset="0"/>
              <a:buChar char="•"/>
            </a:pPr>
            <a:r>
              <a:rPr lang="en-US" dirty="0"/>
              <a:t>When putting the source at the hot garage, the gN2 tube was stuck. Tension rose at 60N. Relax then take off plastic cap. Shorten the gN2 pipe inside tube (more than 10cm was inside).</a:t>
            </a:r>
          </a:p>
          <a:p>
            <a:pPr marL="285750" indent="-285750">
              <a:buFont typeface="Arial" panose="020B0604020202020204" pitchFamily="34" charset="0"/>
              <a:buChar char="•"/>
            </a:pPr>
            <a:r>
              <a:rPr lang="en-US" dirty="0"/>
              <a:t>Some ice seems to have formed into the left tube (DS4). Maybe too much manipulation (to take pictures, to measure LN2 inside the tube …) increased humidity.</a:t>
            </a:r>
          </a:p>
          <a:p>
            <a:pPr marL="285750" indent="-285750">
              <a:buFont typeface="Arial" panose="020B0604020202020204" pitchFamily="34" charset="0"/>
              <a:buChar char="•"/>
            </a:pPr>
            <a:endParaRPr lang="en-US" dirty="0"/>
          </a:p>
        </p:txBody>
      </p:sp>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Tuesday </a:t>
            </a:r>
            <a:r>
              <a:rPr lang="en-US" sz="2800" u="sng" dirty="0"/>
              <a:t>- 06/13 09:10</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I started the morning program from Marie’s slides. Took 3 hours to complete. Forgot to take the last data to check the drift (I restarted the program before, so data unusable).</a:t>
            </a:r>
          </a:p>
        </p:txBody>
      </p:sp>
    </p:spTree>
    <p:extLst>
      <p:ext uri="{BB962C8B-B14F-4D97-AF65-F5344CB8AC3E}">
        <p14:creationId xmlns:p14="http://schemas.microsoft.com/office/powerpoint/2010/main" val="1019919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95723" y="304378"/>
            <a:ext cx="9694507" cy="1159931"/>
          </a:xfrm>
        </p:spPr>
        <p:txBody>
          <a:bodyPr/>
          <a:lstStyle/>
          <a:p>
            <a:r>
              <a:rPr lang="en-GB" b="1" u="sng" dirty="0"/>
              <a:t>Flushing LN2 at 250L/h to see effect on ice :</a:t>
            </a:r>
          </a:p>
        </p:txBody>
      </p:sp>
      <p:graphicFrame>
        <p:nvGraphicFramePr>
          <p:cNvPr id="16" name="Tableau 16">
            <a:extLst>
              <a:ext uri="{FF2B5EF4-FFF2-40B4-BE49-F238E27FC236}">
                <a16:creationId xmlns:a16="http://schemas.microsoft.com/office/drawing/2014/main" id="{E42CD31C-A7BE-3401-0F64-D461CD40D8D3}"/>
              </a:ext>
            </a:extLst>
          </p:cNvPr>
          <p:cNvGraphicFramePr>
            <a:graphicFrameLocks noGrp="1"/>
          </p:cNvGraphicFramePr>
          <p:nvPr>
            <p:extLst>
              <p:ext uri="{D42A27DB-BD31-4B8C-83A1-F6EECF244321}">
                <p14:modId xmlns:p14="http://schemas.microsoft.com/office/powerpoint/2010/main" val="47305231"/>
              </p:ext>
            </p:extLst>
          </p:nvPr>
        </p:nvGraphicFramePr>
        <p:xfrm>
          <a:off x="130478" y="1464309"/>
          <a:ext cx="11936923" cy="5224695"/>
        </p:xfrm>
        <a:graphic>
          <a:graphicData uri="http://schemas.openxmlformats.org/drawingml/2006/table">
            <a:tbl>
              <a:tblPr firstRow="1" bandRow="1">
                <a:tableStyleId>{5C22544A-7EE6-4342-B048-85BDC9FD1C3A}</a:tableStyleId>
              </a:tblPr>
              <a:tblGrid>
                <a:gridCol w="1495345">
                  <a:extLst>
                    <a:ext uri="{9D8B030D-6E8A-4147-A177-3AD203B41FA5}">
                      <a16:colId xmlns:a16="http://schemas.microsoft.com/office/drawing/2014/main" val="2219657952"/>
                    </a:ext>
                  </a:extLst>
                </a:gridCol>
                <a:gridCol w="2194560">
                  <a:extLst>
                    <a:ext uri="{9D8B030D-6E8A-4147-A177-3AD203B41FA5}">
                      <a16:colId xmlns:a16="http://schemas.microsoft.com/office/drawing/2014/main" val="3682916385"/>
                    </a:ext>
                  </a:extLst>
                </a:gridCol>
                <a:gridCol w="2069309">
                  <a:extLst>
                    <a:ext uri="{9D8B030D-6E8A-4147-A177-3AD203B41FA5}">
                      <a16:colId xmlns:a16="http://schemas.microsoft.com/office/drawing/2014/main" val="2305910725"/>
                    </a:ext>
                  </a:extLst>
                </a:gridCol>
                <a:gridCol w="2198735">
                  <a:extLst>
                    <a:ext uri="{9D8B030D-6E8A-4147-A177-3AD203B41FA5}">
                      <a16:colId xmlns:a16="http://schemas.microsoft.com/office/drawing/2014/main" val="2052064207"/>
                    </a:ext>
                  </a:extLst>
                </a:gridCol>
                <a:gridCol w="1989487">
                  <a:extLst>
                    <a:ext uri="{9D8B030D-6E8A-4147-A177-3AD203B41FA5}">
                      <a16:colId xmlns:a16="http://schemas.microsoft.com/office/drawing/2014/main" val="3058152629"/>
                    </a:ext>
                  </a:extLst>
                </a:gridCol>
                <a:gridCol w="1989487">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12/06/2023 11:00</a:t>
                      </a:r>
                    </a:p>
                  </a:txBody>
                  <a:tcPr anchor="ctr"/>
                </a:tc>
                <a:tc>
                  <a:txBody>
                    <a:bodyPr/>
                    <a:lstStyle/>
                    <a:p>
                      <a:pPr algn="ctr"/>
                      <a:r>
                        <a:rPr lang="en-GB" dirty="0"/>
                        <a:t>12:00</a:t>
                      </a:r>
                    </a:p>
                  </a:txBody>
                  <a:tcPr anchor="ctr"/>
                </a:tc>
                <a:tc>
                  <a:txBody>
                    <a:bodyPr/>
                    <a:lstStyle/>
                    <a:p>
                      <a:pPr algn="ctr"/>
                      <a:r>
                        <a:rPr lang="en-GB" dirty="0"/>
                        <a:t>12:50</a:t>
                      </a:r>
                    </a:p>
                  </a:txBody>
                  <a:tcPr anchor="ctr"/>
                </a:tc>
                <a:tc>
                  <a:txBody>
                    <a:bodyPr/>
                    <a:lstStyle/>
                    <a:p>
                      <a:pPr algn="ctr"/>
                      <a:r>
                        <a:rPr lang="en-GB" dirty="0"/>
                        <a:t>14:00</a:t>
                      </a:r>
                    </a:p>
                  </a:txBody>
                  <a:tcPr anchor="ctr"/>
                </a:tc>
                <a:tc>
                  <a:txBody>
                    <a:bodyPr/>
                    <a:lstStyle/>
                    <a:p>
                      <a:pPr algn="ctr"/>
                      <a:r>
                        <a:rPr lang="en-GB" dirty="0"/>
                        <a:t>15:05</a:t>
                      </a:r>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152912838"/>
                  </a:ext>
                </a:extLst>
              </a:tr>
              <a:tr h="1356526">
                <a:tc>
                  <a:txBody>
                    <a:bodyPr/>
                    <a:lstStyle/>
                    <a:p>
                      <a:pPr algn="ctr"/>
                      <a:r>
                        <a:rPr lang="en-GB" b="1" dirty="0"/>
                        <a:t>Left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(DS4)</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39307">
                <a:tc>
                  <a:txBody>
                    <a:bodyPr/>
                    <a:lstStyle/>
                    <a:p>
                      <a:pPr algn="ctr"/>
                      <a:r>
                        <a:rPr lang="en-GB" sz="1200" b="1" dirty="0"/>
                        <a:t>T shaped gN2 pipe</a:t>
                      </a:r>
                    </a:p>
                  </a:txBody>
                  <a:tcPr anchor="ctr"/>
                </a:tc>
                <a:tc>
                  <a:txBody>
                    <a:bodyPr/>
                    <a:lstStyle/>
                    <a:p>
                      <a:pPr algn="ctr"/>
                      <a:r>
                        <a:rPr lang="en-GB" sz="1200" b="1" dirty="0"/>
                        <a:t>NO</a:t>
                      </a:r>
                    </a:p>
                  </a:txBody>
                  <a:tcPr anchor="ctr"/>
                </a:tc>
                <a:tc>
                  <a:txBody>
                    <a:bodyPr/>
                    <a:lstStyle/>
                    <a:p>
                      <a:pPr algn="ctr"/>
                      <a:r>
                        <a:rPr lang="en-GB" sz="1200" b="1" dirty="0"/>
                        <a:t>NO</a:t>
                      </a:r>
                    </a:p>
                  </a:txBody>
                  <a:tcPr anchor="ctr"/>
                </a:tc>
                <a:tc>
                  <a:txBody>
                    <a:bodyPr/>
                    <a:lstStyle/>
                    <a:p>
                      <a:pPr algn="ctr"/>
                      <a:r>
                        <a:rPr lang="en-GB" sz="1200" b="1" dirty="0"/>
                        <a:t>NO</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r>
                        <a:rPr lang="en-GB" sz="1200" b="1" dirty="0"/>
                        <a:t>YES</a:t>
                      </a:r>
                    </a:p>
                  </a:txBody>
                  <a:tcPr anchor="ctr"/>
                </a:tc>
                <a:extLst>
                  <a:ext uri="{0D108BD9-81ED-4DB2-BD59-A6C34878D82A}">
                    <a16:rowId xmlns:a16="http://schemas.microsoft.com/office/drawing/2014/main" val="3966395292"/>
                  </a:ext>
                </a:extLst>
              </a:tr>
              <a:tr h="162309">
                <a:tc>
                  <a:txBody>
                    <a:bodyPr/>
                    <a:lstStyle/>
                    <a:p>
                      <a:pPr algn="ctr"/>
                      <a:r>
                        <a:rPr lang="en-GB" sz="1200" b="1" dirty="0"/>
                        <a:t>gN2 Total flow</a:t>
                      </a:r>
                    </a:p>
                  </a:txBody>
                  <a:tcPr anchor="ctr"/>
                </a:tc>
                <a:tc>
                  <a:txBody>
                    <a:bodyPr/>
                    <a:lstStyle/>
                    <a:p>
                      <a:r>
                        <a:rPr lang="en-GB" sz="1200" b="1" dirty="0"/>
                        <a:t>250L/h, right side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right side</a:t>
                      </a:r>
                    </a:p>
                    <a:p>
                      <a:endParaRPr lang="en-GB" sz="12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right side</a:t>
                      </a:r>
                    </a:p>
                    <a:p>
                      <a:endParaRPr lang="en-GB" sz="12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split in both sides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split in both sides</a:t>
                      </a:r>
                    </a:p>
                    <a:p>
                      <a:endParaRPr lang="en-GB" sz="1200" b="1" dirty="0"/>
                    </a:p>
                  </a:txBody>
                  <a:tcPr/>
                </a:tc>
                <a:extLst>
                  <a:ext uri="{0D108BD9-81ED-4DB2-BD59-A6C34878D82A}">
                    <a16:rowId xmlns:a16="http://schemas.microsoft.com/office/drawing/2014/main" val="2505290838"/>
                  </a:ext>
                </a:extLst>
              </a:tr>
              <a:tr h="262758">
                <a:tc>
                  <a:txBody>
                    <a:bodyPr/>
                    <a:lstStyle/>
                    <a:p>
                      <a:pPr algn="ctr"/>
                      <a:r>
                        <a:rPr lang="en-GB" sz="1200" b="1" dirty="0"/>
                        <a:t>LN2 in tube</a:t>
                      </a:r>
                    </a:p>
                  </a:txBody>
                  <a:tcPr anchor="ctr"/>
                </a:tc>
                <a:tc>
                  <a:txBody>
                    <a:bodyPr/>
                    <a:lstStyle/>
                    <a:p>
                      <a:r>
                        <a:rPr lang="en-GB" sz="1200" dirty="0"/>
                        <a:t>56cm from top</a:t>
                      </a:r>
                    </a:p>
                    <a:p>
                      <a:r>
                        <a:rPr lang="en-GB" sz="1200" dirty="0"/>
                        <a:t>-&gt; position 564</a:t>
                      </a:r>
                    </a:p>
                  </a:txBody>
                  <a:tcPr/>
                </a:tc>
                <a:tc>
                  <a:txBody>
                    <a:bodyPr/>
                    <a:lstStyle/>
                    <a:p>
                      <a:endParaRPr lang="en-GB" sz="1200" dirty="0"/>
                    </a:p>
                  </a:txBody>
                  <a:tcPr/>
                </a:tc>
                <a:tc>
                  <a:txBody>
                    <a:bodyPr/>
                    <a:lstStyle/>
                    <a:p>
                      <a:endParaRPr lang="en-GB"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r>
                        <a:rPr lang="en-GB" sz="1200" dirty="0"/>
                        <a:t>55cm from top</a:t>
                      </a:r>
                    </a:p>
                    <a:p>
                      <a:r>
                        <a:rPr lang="en-GB" sz="1200" dirty="0"/>
                        <a:t>-&gt; position 565</a:t>
                      </a:r>
                    </a:p>
                  </a:txBody>
                  <a:tcPr/>
                </a:tc>
                <a:extLst>
                  <a:ext uri="{0D108BD9-81ED-4DB2-BD59-A6C34878D82A}">
                    <a16:rowId xmlns:a16="http://schemas.microsoft.com/office/drawing/2014/main" val="633088548"/>
                  </a:ext>
                </a:extLst>
              </a:tr>
              <a:tr h="262758">
                <a:tc>
                  <a:txBody>
                    <a:bodyPr/>
                    <a:lstStyle/>
                    <a:p>
                      <a:pPr algn="ctr"/>
                      <a:r>
                        <a:rPr lang="en-GB" sz="1200" b="1" dirty="0"/>
                        <a:t>%LN2 in tank</a:t>
                      </a:r>
                    </a:p>
                  </a:txBody>
                  <a:tcPr anchor="ctr"/>
                </a:tc>
                <a:tc>
                  <a:txBody>
                    <a:bodyPr/>
                    <a:lstStyle/>
                    <a:p>
                      <a:r>
                        <a:rPr lang="en-GB" sz="1200" dirty="0"/>
                        <a:t>81%</a:t>
                      </a:r>
                    </a:p>
                  </a:txBody>
                  <a:tcPr/>
                </a:tc>
                <a:tc>
                  <a:txBody>
                    <a:bodyPr/>
                    <a:lstStyle/>
                    <a:p>
                      <a:r>
                        <a:rPr lang="en-GB" sz="1200" dirty="0"/>
                        <a:t>~ 80%</a:t>
                      </a:r>
                    </a:p>
                  </a:txBody>
                  <a:tcPr/>
                </a:tc>
                <a:tc>
                  <a:txBody>
                    <a:bodyPr/>
                    <a:lstStyle/>
                    <a:p>
                      <a:r>
                        <a:rPr lang="en-GB" sz="1200" dirty="0"/>
                        <a:t>~ 80%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 80%</a:t>
                      </a:r>
                    </a:p>
                  </a:txBody>
                  <a:tcPr/>
                </a:tc>
                <a:tc>
                  <a:txBody>
                    <a:bodyPr/>
                    <a:lstStyle/>
                    <a:p>
                      <a:r>
                        <a:rPr lang="en-GB" sz="1200" dirty="0"/>
                        <a:t>~ 80%</a:t>
                      </a:r>
                    </a:p>
                  </a:txBody>
                  <a:tcPr/>
                </a:tc>
                <a:extLst>
                  <a:ext uri="{0D108BD9-81ED-4DB2-BD59-A6C34878D82A}">
                    <a16:rowId xmlns:a16="http://schemas.microsoft.com/office/drawing/2014/main" val="2591577116"/>
                  </a:ext>
                </a:extLst>
              </a:tr>
            </a:tbl>
          </a:graphicData>
        </a:graphic>
      </p:graphicFrame>
      <p:pic>
        <p:nvPicPr>
          <p:cNvPr id="5" name="Image 4" descr="Une image contenant goutte, eau, aiguille, gouttelette&#10;&#10;Description générée automatiquement">
            <a:extLst>
              <a:ext uri="{FF2B5EF4-FFF2-40B4-BE49-F238E27FC236}">
                <a16:creationId xmlns:a16="http://schemas.microsoft.com/office/drawing/2014/main" id="{5F55B0BC-31BB-B125-23CE-A9296F328D28}"/>
              </a:ext>
            </a:extLst>
          </p:cNvPr>
          <p:cNvPicPr>
            <a:picLocks noChangeAspect="1"/>
          </p:cNvPicPr>
          <p:nvPr/>
        </p:nvPicPr>
        <p:blipFill rotWithShape="1">
          <a:blip r:embed="rId2"/>
          <a:srcRect l="26806" t="43871" r="29865" b="32617"/>
          <a:stretch/>
        </p:blipFill>
        <p:spPr>
          <a:xfrm>
            <a:off x="1966312" y="2051206"/>
            <a:ext cx="1362269" cy="1314190"/>
          </a:xfrm>
          <a:prstGeom prst="rect">
            <a:avLst/>
          </a:prstGeom>
        </p:spPr>
      </p:pic>
      <p:pic>
        <p:nvPicPr>
          <p:cNvPr id="11" name="Image 10" descr="Une image contenant cercle, goutte, eau, nature&#10;&#10;Description générée automatiquement">
            <a:extLst>
              <a:ext uri="{FF2B5EF4-FFF2-40B4-BE49-F238E27FC236}">
                <a16:creationId xmlns:a16="http://schemas.microsoft.com/office/drawing/2014/main" id="{C539C794-000D-A9D4-C636-A2E4B47FE299}"/>
              </a:ext>
            </a:extLst>
          </p:cNvPr>
          <p:cNvPicPr>
            <a:picLocks noChangeAspect="1"/>
          </p:cNvPicPr>
          <p:nvPr/>
        </p:nvPicPr>
        <p:blipFill rotWithShape="1">
          <a:blip r:embed="rId3"/>
          <a:srcRect l="28151" t="44082" r="36535" b="36870"/>
          <a:stretch/>
        </p:blipFill>
        <p:spPr>
          <a:xfrm>
            <a:off x="4199132" y="2060119"/>
            <a:ext cx="1362269" cy="1306286"/>
          </a:xfrm>
          <a:prstGeom prst="rect">
            <a:avLst/>
          </a:prstGeom>
        </p:spPr>
      </p:pic>
      <p:sp>
        <p:nvSpPr>
          <p:cNvPr id="12" name="ZoneTexte 11">
            <a:extLst>
              <a:ext uri="{FF2B5EF4-FFF2-40B4-BE49-F238E27FC236}">
                <a16:creationId xmlns:a16="http://schemas.microsoft.com/office/drawing/2014/main" id="{C23C6804-7030-3AFF-9857-B962AEB9843C}"/>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pic>
        <p:nvPicPr>
          <p:cNvPr id="14" name="Image 13" descr="Une image contenant cercle, nature, art, goutte&#10;&#10;Description générée automatiquement">
            <a:extLst>
              <a:ext uri="{FF2B5EF4-FFF2-40B4-BE49-F238E27FC236}">
                <a16:creationId xmlns:a16="http://schemas.microsoft.com/office/drawing/2014/main" id="{04F91B7D-DF1B-0FB1-C6DE-441A65DA454F}"/>
              </a:ext>
            </a:extLst>
          </p:cNvPr>
          <p:cNvPicPr>
            <a:picLocks noChangeAspect="1"/>
          </p:cNvPicPr>
          <p:nvPr/>
        </p:nvPicPr>
        <p:blipFill rotWithShape="1">
          <a:blip r:embed="rId4"/>
          <a:srcRect l="26233" t="44992" r="43049" b="35845"/>
          <a:stretch/>
        </p:blipFill>
        <p:spPr>
          <a:xfrm>
            <a:off x="6431952" y="2051206"/>
            <a:ext cx="1184988" cy="1314187"/>
          </a:xfrm>
          <a:prstGeom prst="rect">
            <a:avLst/>
          </a:prstGeom>
        </p:spPr>
      </p:pic>
      <p:pic>
        <p:nvPicPr>
          <p:cNvPr id="18" name="Image 17" descr="Une image contenant évier, goutte, eau&#10;&#10;Description générée automatiquement">
            <a:extLst>
              <a:ext uri="{FF2B5EF4-FFF2-40B4-BE49-F238E27FC236}">
                <a16:creationId xmlns:a16="http://schemas.microsoft.com/office/drawing/2014/main" id="{D1302F43-9E91-415F-759D-988791B265D4}"/>
              </a:ext>
            </a:extLst>
          </p:cNvPr>
          <p:cNvPicPr>
            <a:picLocks noChangeAspect="1"/>
          </p:cNvPicPr>
          <p:nvPr/>
        </p:nvPicPr>
        <p:blipFill rotWithShape="1">
          <a:blip r:embed="rId5"/>
          <a:srcRect l="27667" t="46803" r="43550" b="36462"/>
          <a:stretch/>
        </p:blipFill>
        <p:spPr>
          <a:xfrm>
            <a:off x="6506597" y="3616656"/>
            <a:ext cx="1110343" cy="1147666"/>
          </a:xfrm>
          <a:prstGeom prst="rect">
            <a:avLst/>
          </a:prstGeom>
        </p:spPr>
      </p:pic>
      <p:pic>
        <p:nvPicPr>
          <p:cNvPr id="4" name="Image 3" descr="Une image contenant gros plan, yeux, art&#10;&#10;Description générée automatiquement">
            <a:extLst>
              <a:ext uri="{FF2B5EF4-FFF2-40B4-BE49-F238E27FC236}">
                <a16:creationId xmlns:a16="http://schemas.microsoft.com/office/drawing/2014/main" id="{60CDC375-2FF7-1A7F-2ED1-5628D06A7A68}"/>
              </a:ext>
            </a:extLst>
          </p:cNvPr>
          <p:cNvPicPr>
            <a:picLocks noChangeAspect="1"/>
          </p:cNvPicPr>
          <p:nvPr/>
        </p:nvPicPr>
        <p:blipFill rotWithShape="1">
          <a:blip r:embed="rId6"/>
          <a:srcRect l="29479" t="43946" r="39803" b="38455"/>
          <a:stretch/>
        </p:blipFill>
        <p:spPr>
          <a:xfrm>
            <a:off x="8344836" y="1994119"/>
            <a:ext cx="1392832" cy="1418666"/>
          </a:xfrm>
          <a:prstGeom prst="rect">
            <a:avLst/>
          </a:prstGeom>
        </p:spPr>
      </p:pic>
      <p:pic>
        <p:nvPicPr>
          <p:cNvPr id="7" name="Image 6" descr="Une image contenant goutte, eau, art&#10;&#10;Description générée automatiquement">
            <a:extLst>
              <a:ext uri="{FF2B5EF4-FFF2-40B4-BE49-F238E27FC236}">
                <a16:creationId xmlns:a16="http://schemas.microsoft.com/office/drawing/2014/main" id="{E537999B-890B-4BAF-D8DB-44073975B25F}"/>
              </a:ext>
            </a:extLst>
          </p:cNvPr>
          <p:cNvPicPr>
            <a:picLocks noChangeAspect="1"/>
          </p:cNvPicPr>
          <p:nvPr/>
        </p:nvPicPr>
        <p:blipFill rotWithShape="1">
          <a:blip r:embed="rId7"/>
          <a:srcRect l="33059" t="44919" r="44127" b="41234"/>
          <a:stretch/>
        </p:blipFill>
        <p:spPr>
          <a:xfrm>
            <a:off x="10540333" y="3505046"/>
            <a:ext cx="1206221" cy="1301636"/>
          </a:xfrm>
          <a:prstGeom prst="rect">
            <a:avLst/>
          </a:prstGeom>
        </p:spPr>
      </p:pic>
      <p:pic>
        <p:nvPicPr>
          <p:cNvPr id="9" name="Image 8" descr="Une image contenant cercle, goutte, nature, yeux&#10;&#10;Description générée automatiquement">
            <a:extLst>
              <a:ext uri="{FF2B5EF4-FFF2-40B4-BE49-F238E27FC236}">
                <a16:creationId xmlns:a16="http://schemas.microsoft.com/office/drawing/2014/main" id="{94875C2E-CCB3-2A87-9B2C-F4445F58C068}"/>
              </a:ext>
            </a:extLst>
          </p:cNvPr>
          <p:cNvPicPr>
            <a:picLocks noChangeAspect="1"/>
          </p:cNvPicPr>
          <p:nvPr/>
        </p:nvPicPr>
        <p:blipFill rotWithShape="1">
          <a:blip r:embed="rId8"/>
          <a:srcRect l="33360" t="45045" r="41078" b="41107"/>
          <a:stretch/>
        </p:blipFill>
        <p:spPr>
          <a:xfrm>
            <a:off x="10400375" y="1998967"/>
            <a:ext cx="1392832" cy="1341397"/>
          </a:xfrm>
          <a:prstGeom prst="rect">
            <a:avLst/>
          </a:prstGeom>
        </p:spPr>
      </p:pic>
      <p:sp>
        <p:nvSpPr>
          <p:cNvPr id="3" name="Espace réservé du numéro de diapositive 2">
            <a:extLst>
              <a:ext uri="{FF2B5EF4-FFF2-40B4-BE49-F238E27FC236}">
                <a16:creationId xmlns:a16="http://schemas.microsoft.com/office/drawing/2014/main" id="{C788EEA7-8485-59BD-BD9C-E38DCE57FBA5}"/>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604834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d’ions">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TM02900722[[fn=Salle Ion]]</Template>
  <TotalTime>1193</TotalTime>
  <Words>1080</Words>
  <Application>Microsoft Office PowerPoint</Application>
  <PresentationFormat>Grand écran</PresentationFormat>
  <Paragraphs>236</Paragraphs>
  <Slides>11</Slides>
  <Notes>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Calibri</vt:lpstr>
      <vt:lpstr>Century Gothic</vt:lpstr>
      <vt:lpstr>Wingdings 3</vt:lpstr>
      <vt:lpstr>Salle d’ions</vt:lpstr>
      <vt:lpstr>Ice formation monitoring</vt:lpstr>
      <vt:lpstr>Summary :</vt:lpstr>
      <vt:lpstr>Temperature changes since Friday 6PM</vt:lpstr>
      <vt:lpstr>Commentaries : Friday - 06/09 18:00</vt:lpstr>
      <vt:lpstr>Commentaries : Saturday - 06/10 14:31</vt:lpstr>
      <vt:lpstr>Commentaries : Sunday - 06/11 14:53</vt:lpstr>
      <vt:lpstr>Commentaries : Monday - 06/12 09:10</vt:lpstr>
      <vt:lpstr>Commentaries : Tuesday - 06/13 09:10</vt:lpstr>
      <vt:lpstr>Flushing LN2 at 250L/h to see effect on ice :</vt:lpstr>
      <vt:lpstr>Flushing LN2 at 250L/h to see effect on ice :</vt:lpstr>
      <vt:lpstr>Flushing LN2 at 250L/h to see effect on ice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Week-end monitoring </dc:title>
  <dc:creator>Lucas Boistay</dc:creator>
  <cp:lastModifiedBy>Lucas Boistay</cp:lastModifiedBy>
  <cp:revision>65</cp:revision>
  <dcterms:created xsi:type="dcterms:W3CDTF">2023-06-09T16:01:19Z</dcterms:created>
  <dcterms:modified xsi:type="dcterms:W3CDTF">2023-06-13T16:01:12Z</dcterms:modified>
</cp:coreProperties>
</file>